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handoutMasterIdLst>
    <p:handoutMasterId r:id="rId35"/>
  </p:handoutMasterIdLst>
  <p:sldIdLst>
    <p:sldId id="314" r:id="rId2"/>
    <p:sldId id="333" r:id="rId3"/>
    <p:sldId id="297" r:id="rId4"/>
    <p:sldId id="298" r:id="rId5"/>
    <p:sldId id="334" r:id="rId6"/>
    <p:sldId id="299" r:id="rId7"/>
    <p:sldId id="335" r:id="rId8"/>
    <p:sldId id="301" r:id="rId9"/>
    <p:sldId id="336" r:id="rId10"/>
    <p:sldId id="337" r:id="rId11"/>
    <p:sldId id="338" r:id="rId12"/>
    <p:sldId id="289" r:id="rId13"/>
    <p:sldId id="339" r:id="rId14"/>
    <p:sldId id="341" r:id="rId15"/>
    <p:sldId id="342" r:id="rId16"/>
    <p:sldId id="344" r:id="rId17"/>
    <p:sldId id="345" r:id="rId18"/>
    <p:sldId id="346" r:id="rId19"/>
    <p:sldId id="347" r:id="rId20"/>
    <p:sldId id="348" r:id="rId21"/>
    <p:sldId id="349" r:id="rId22"/>
    <p:sldId id="350" r:id="rId23"/>
    <p:sldId id="352" r:id="rId24"/>
    <p:sldId id="353" r:id="rId25"/>
    <p:sldId id="354" r:id="rId26"/>
    <p:sldId id="356" r:id="rId27"/>
    <p:sldId id="357" r:id="rId28"/>
    <p:sldId id="358" r:id="rId29"/>
    <p:sldId id="360" r:id="rId30"/>
    <p:sldId id="361" r:id="rId31"/>
    <p:sldId id="296" r:id="rId32"/>
    <p:sldId id="332" r:id="rId33"/>
  </p:sldIdLst>
  <p:sldSz cx="12193588"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D6E"/>
    <a:srgbClr val="FFCB25"/>
    <a:srgbClr val="4D448E"/>
    <a:srgbClr val="000000"/>
    <a:srgbClr val="15C2FF"/>
    <a:srgbClr val="00BC9D"/>
    <a:srgbClr val="00AA8C"/>
    <a:srgbClr val="30B9EC"/>
    <a:srgbClr val="EF7584"/>
    <a:srgbClr val="F18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19" autoAdjust="0"/>
    <p:restoredTop sz="94646"/>
  </p:normalViewPr>
  <p:slideViewPr>
    <p:cSldViewPr snapToGrid="0" snapToObjects="1">
      <p:cViewPr>
        <p:scale>
          <a:sx n="75" d="100"/>
          <a:sy n="75" d="100"/>
        </p:scale>
        <p:origin x="1149" y="210"/>
      </p:cViewPr>
      <p:guideLst>
        <p:guide orient="horz" pos="2160"/>
        <p:guide pos="3841"/>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7" d="100"/>
          <a:sy n="67" d="100"/>
        </p:scale>
        <p:origin x="29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14D64-4C72-F743-9FA7-30E1416F032F}" type="datetimeFigureOut">
              <a:rPr kumimoji="1" lang="zh-CN" altLang="en-US" smtClean="0"/>
              <a:t>2021/11/10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AC06B-2500-6746-86EB-290A6F036D0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51C0B9-940E-4082-9715-AEBEC6AC0779}" type="datetimeFigureOut">
              <a:rPr lang="zh-CN" altLang="en-US" smtClean="0"/>
              <a:t>2021/11/10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82E234-263E-4B8B-B6D7-C1498C61914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10</a:t>
            </a:fld>
            <a:endParaRPr lang="zh-CN" altLang="en-US"/>
          </a:p>
        </p:txBody>
      </p:sp>
    </p:spTree>
    <p:extLst>
      <p:ext uri="{BB962C8B-B14F-4D97-AF65-F5344CB8AC3E}">
        <p14:creationId xmlns:p14="http://schemas.microsoft.com/office/powerpoint/2010/main" val="32675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11</a:t>
            </a:fld>
            <a:endParaRPr lang="zh-CN" altLang="en-US"/>
          </a:p>
        </p:txBody>
      </p:sp>
    </p:spTree>
    <p:extLst>
      <p:ext uri="{BB962C8B-B14F-4D97-AF65-F5344CB8AC3E}">
        <p14:creationId xmlns:p14="http://schemas.microsoft.com/office/powerpoint/2010/main" val="301196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13</a:t>
            </a:fld>
            <a:endParaRPr lang="zh-CN" altLang="en-US"/>
          </a:p>
        </p:txBody>
      </p:sp>
    </p:spTree>
    <p:extLst>
      <p:ext uri="{BB962C8B-B14F-4D97-AF65-F5344CB8AC3E}">
        <p14:creationId xmlns:p14="http://schemas.microsoft.com/office/powerpoint/2010/main" val="45862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14</a:t>
            </a:fld>
            <a:endParaRPr lang="zh-CN" altLang="en-US"/>
          </a:p>
        </p:txBody>
      </p:sp>
    </p:spTree>
    <p:extLst>
      <p:ext uri="{BB962C8B-B14F-4D97-AF65-F5344CB8AC3E}">
        <p14:creationId xmlns:p14="http://schemas.microsoft.com/office/powerpoint/2010/main" val="3932807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15</a:t>
            </a:fld>
            <a:endParaRPr lang="zh-CN" altLang="en-US"/>
          </a:p>
        </p:txBody>
      </p:sp>
    </p:spTree>
    <p:extLst>
      <p:ext uri="{BB962C8B-B14F-4D97-AF65-F5344CB8AC3E}">
        <p14:creationId xmlns:p14="http://schemas.microsoft.com/office/powerpoint/2010/main" val="144705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16</a:t>
            </a:fld>
            <a:endParaRPr lang="zh-CN" altLang="en-US"/>
          </a:p>
        </p:txBody>
      </p:sp>
    </p:spTree>
    <p:extLst>
      <p:ext uri="{BB962C8B-B14F-4D97-AF65-F5344CB8AC3E}">
        <p14:creationId xmlns:p14="http://schemas.microsoft.com/office/powerpoint/2010/main" val="315142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17</a:t>
            </a:fld>
            <a:endParaRPr lang="zh-CN" altLang="en-US"/>
          </a:p>
        </p:txBody>
      </p:sp>
    </p:spTree>
    <p:extLst>
      <p:ext uri="{BB962C8B-B14F-4D97-AF65-F5344CB8AC3E}">
        <p14:creationId xmlns:p14="http://schemas.microsoft.com/office/powerpoint/2010/main" val="428814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18</a:t>
            </a:fld>
            <a:endParaRPr lang="zh-CN" altLang="en-US"/>
          </a:p>
        </p:txBody>
      </p:sp>
    </p:spTree>
    <p:extLst>
      <p:ext uri="{BB962C8B-B14F-4D97-AF65-F5344CB8AC3E}">
        <p14:creationId xmlns:p14="http://schemas.microsoft.com/office/powerpoint/2010/main" val="3192785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19</a:t>
            </a:fld>
            <a:endParaRPr lang="zh-CN" altLang="en-US"/>
          </a:p>
        </p:txBody>
      </p:sp>
    </p:spTree>
    <p:extLst>
      <p:ext uri="{BB962C8B-B14F-4D97-AF65-F5344CB8AC3E}">
        <p14:creationId xmlns:p14="http://schemas.microsoft.com/office/powerpoint/2010/main" val="424670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2</a:t>
            </a:fld>
            <a:endParaRPr lang="zh-CN" altLang="en-US"/>
          </a:p>
        </p:txBody>
      </p:sp>
    </p:spTree>
    <p:extLst>
      <p:ext uri="{BB962C8B-B14F-4D97-AF65-F5344CB8AC3E}">
        <p14:creationId xmlns:p14="http://schemas.microsoft.com/office/powerpoint/2010/main" val="1044474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20</a:t>
            </a:fld>
            <a:endParaRPr lang="zh-CN" altLang="en-US"/>
          </a:p>
        </p:txBody>
      </p:sp>
    </p:spTree>
    <p:extLst>
      <p:ext uri="{BB962C8B-B14F-4D97-AF65-F5344CB8AC3E}">
        <p14:creationId xmlns:p14="http://schemas.microsoft.com/office/powerpoint/2010/main" val="1579485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21</a:t>
            </a:fld>
            <a:endParaRPr lang="zh-CN" altLang="en-US"/>
          </a:p>
        </p:txBody>
      </p:sp>
    </p:spTree>
    <p:extLst>
      <p:ext uri="{BB962C8B-B14F-4D97-AF65-F5344CB8AC3E}">
        <p14:creationId xmlns:p14="http://schemas.microsoft.com/office/powerpoint/2010/main" val="325374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25</a:t>
            </a:fld>
            <a:endParaRPr lang="zh-CN" altLang="en-US"/>
          </a:p>
        </p:txBody>
      </p:sp>
    </p:spTree>
    <p:extLst>
      <p:ext uri="{BB962C8B-B14F-4D97-AF65-F5344CB8AC3E}">
        <p14:creationId xmlns:p14="http://schemas.microsoft.com/office/powerpoint/2010/main" val="1131902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5</a:t>
            </a:fld>
            <a:endParaRPr lang="zh-CN" altLang="en-US"/>
          </a:p>
        </p:txBody>
      </p:sp>
    </p:spTree>
    <p:extLst>
      <p:ext uri="{BB962C8B-B14F-4D97-AF65-F5344CB8AC3E}">
        <p14:creationId xmlns:p14="http://schemas.microsoft.com/office/powerpoint/2010/main" val="411859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7</a:t>
            </a:fld>
            <a:endParaRPr lang="zh-CN" altLang="en-US"/>
          </a:p>
        </p:txBody>
      </p:sp>
    </p:spTree>
    <p:extLst>
      <p:ext uri="{BB962C8B-B14F-4D97-AF65-F5344CB8AC3E}">
        <p14:creationId xmlns:p14="http://schemas.microsoft.com/office/powerpoint/2010/main" val="866234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82E234-263E-4B8B-B6D7-C1498C61914B}" type="slidenum">
              <a:rPr lang="zh-CN" altLang="en-US" smtClean="0"/>
              <a:t>9</a:t>
            </a:fld>
            <a:endParaRPr lang="zh-CN" altLang="en-US"/>
          </a:p>
        </p:txBody>
      </p:sp>
    </p:spTree>
    <p:extLst>
      <p:ext uri="{BB962C8B-B14F-4D97-AF65-F5344CB8AC3E}">
        <p14:creationId xmlns:p14="http://schemas.microsoft.com/office/powerpoint/2010/main" val="1449708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标题幻灯片">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extBox 1"/>
          <p:cNvSpPr txBox="1"/>
          <p:nvPr userDrawn="1"/>
        </p:nvSpPr>
        <p:spPr>
          <a:xfrm>
            <a:off x="-2331499" y="7364968"/>
            <a:ext cx="843501" cy="369332"/>
          </a:xfrm>
          <a:prstGeom prst="rect">
            <a:avLst/>
          </a:prstGeom>
          <a:noFill/>
        </p:spPr>
        <p:txBody>
          <a:bodyPr wrap="none" rtlCol="0">
            <a:spAutoFit/>
          </a:bodyPr>
          <a:lstStyle/>
          <a:p>
            <a:pPr algn="ctr"/>
            <a:r>
              <a:rPr lang="en-US" altLang="zh-CN" dirty="0">
                <a:solidFill>
                  <a:schemeClr val="bg1"/>
                </a:solidFill>
              </a:rPr>
              <a:t>home</a:t>
            </a:r>
            <a:endParaRPr lang="zh-CN" altLang="en-US" dirty="0">
              <a:solidFill>
                <a:schemeClr val="bg1"/>
              </a:solidFill>
            </a:endParaRPr>
          </a:p>
        </p:txBody>
      </p:sp>
      <p:sp>
        <p:nvSpPr>
          <p:cNvPr id="4" name="loading_white"/>
          <p:cNvSpPr/>
          <p:nvPr userDrawn="1"/>
        </p:nvSpPr>
        <p:spPr>
          <a:xfrm>
            <a:off x="4929430" y="3384550"/>
            <a:ext cx="2334728" cy="889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oading_green"/>
          <p:cNvSpPr/>
          <p:nvPr userDrawn="1"/>
        </p:nvSpPr>
        <p:spPr>
          <a:xfrm>
            <a:off x="4929430" y="3384550"/>
            <a:ext cx="2334728" cy="88900"/>
          </a:xfrm>
          <a:prstGeom prst="rect">
            <a:avLst/>
          </a:prstGeom>
          <a:solidFill>
            <a:srgbClr val="8EC83E"/>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oading_text"/>
          <p:cNvSpPr txBox="1"/>
          <p:nvPr userDrawn="1"/>
        </p:nvSpPr>
        <p:spPr>
          <a:xfrm>
            <a:off x="4929430" y="3035754"/>
            <a:ext cx="2334728" cy="307777"/>
          </a:xfrm>
          <a:prstGeom prst="rect">
            <a:avLst/>
          </a:prstGeom>
          <a:noFill/>
        </p:spPr>
        <p:txBody>
          <a:bodyPr wrap="square" rtlCol="0">
            <a:spAutoFit/>
          </a:bodyPr>
          <a:lstStyle/>
          <a:p>
            <a:pPr algn="ctr"/>
            <a:r>
              <a:rPr lang="en-US" altLang="zh-CN" sz="1400" dirty="0">
                <a:solidFill>
                  <a:srgbClr val="30B9EC"/>
                </a:solidFill>
                <a:latin typeface="Arial" panose="020B0604020202020204" pitchFamily="34" charset="0"/>
                <a:cs typeface="Arial" panose="020B0604020202020204" pitchFamily="34" charset="0"/>
              </a:rPr>
              <a:t>Loading …</a:t>
            </a:r>
            <a:endParaRPr lang="zh-CN" altLang="en-US" sz="1400" dirty="0">
              <a:solidFill>
                <a:srgbClr val="30B9EC"/>
              </a:solidFill>
              <a:latin typeface="Arial" panose="020B0604020202020204" pitchFamily="34" charset="0"/>
              <a:cs typeface="Arial" panose="020B0604020202020204" pitchFamily="34" charset="0"/>
            </a:endParaRPr>
          </a:p>
        </p:txBody>
      </p:sp>
      <p:sp>
        <p:nvSpPr>
          <p:cNvPr id="5" name="椭圆 4"/>
          <p:cNvSpPr/>
          <p:nvPr/>
        </p:nvSpPr>
        <p:spPr>
          <a:xfrm>
            <a:off x="4116794" y="3074272"/>
            <a:ext cx="709456" cy="709456"/>
          </a:xfrm>
          <a:prstGeom prst="ellipse">
            <a:avLst/>
          </a:prstGeom>
          <a:solidFill>
            <a:srgbClr val="00A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929430" y="3074272"/>
            <a:ext cx="709456" cy="7094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42066" y="3074272"/>
            <a:ext cx="709456" cy="709456"/>
          </a:xfrm>
          <a:prstGeom prst="ellipse">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54702" y="3074272"/>
            <a:ext cx="709456" cy="709456"/>
          </a:xfrm>
          <a:prstGeom prst="ellipse">
            <a:avLst/>
          </a:prstGeom>
          <a:solidFill>
            <a:srgbClr val="8EC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367338" y="3074272"/>
            <a:ext cx="709456" cy="709456"/>
          </a:xfrm>
          <a:prstGeom prst="ellipse">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mask"/>
          <p:cNvSpPr/>
          <p:nvPr userDrawn="1"/>
        </p:nvSpPr>
        <p:spPr>
          <a:xfrm>
            <a:off x="0" y="0"/>
            <a:ext cx="12193588" cy="6858000"/>
          </a:xfrm>
          <a:prstGeom prst="rect">
            <a:avLst/>
          </a:prstGeom>
          <a:pattFill prst="shingle">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965200" y="215900"/>
            <a:ext cx="863600" cy="863600"/>
          </a:xfrm>
          <a:prstGeom prst="roundRect">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7" name="圆角矩形 16"/>
          <p:cNvSpPr/>
          <p:nvPr userDrawn="1"/>
        </p:nvSpPr>
        <p:spPr>
          <a:xfrm>
            <a:off x="2346325" y="114300"/>
            <a:ext cx="180975" cy="180975"/>
          </a:xfrm>
          <a:prstGeom prst="round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userDrawn="1"/>
        </p:nvSpPr>
        <p:spPr>
          <a:xfrm>
            <a:off x="965200" y="1247775"/>
            <a:ext cx="257175" cy="257175"/>
          </a:xfrm>
          <a:prstGeom prst="roundRect">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612900" y="1819275"/>
            <a:ext cx="431800" cy="431800"/>
          </a:xfrm>
          <a:prstGeom prst="round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a:off x="1397000" y="2828925"/>
            <a:ext cx="210457" cy="210457"/>
          </a:xfrm>
          <a:prstGeom prst="roundRect">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a:off x="1502228" y="3510297"/>
            <a:ext cx="657225" cy="65722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655988" y="4666605"/>
            <a:ext cx="285750" cy="285750"/>
          </a:xfrm>
          <a:prstGeom prst="roundRect">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936069" y="5174437"/>
            <a:ext cx="207188" cy="20718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2527300" y="6553200"/>
            <a:ext cx="209550" cy="2095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userDrawn="1"/>
        </p:nvSpPr>
        <p:spPr>
          <a:xfrm>
            <a:off x="1612900" y="6153150"/>
            <a:ext cx="400050" cy="400050"/>
          </a:xfrm>
          <a:prstGeom prst="round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userDrawn="1"/>
        </p:nvSpPr>
        <p:spPr>
          <a:xfrm>
            <a:off x="298450" y="2647950"/>
            <a:ext cx="504825" cy="504825"/>
          </a:xfrm>
          <a:prstGeom prst="roundRect">
            <a:avLst/>
          </a:prstGeom>
          <a:solidFill>
            <a:srgbClr val="00A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userDrawn="1"/>
        </p:nvSpPr>
        <p:spPr>
          <a:xfrm>
            <a:off x="-673100" y="1609725"/>
            <a:ext cx="990600" cy="990600"/>
          </a:xfrm>
          <a:prstGeom prst="round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userDrawn="1"/>
        </p:nvSpPr>
        <p:spPr>
          <a:xfrm>
            <a:off x="-368300" y="1079500"/>
            <a:ext cx="1171575" cy="1171575"/>
          </a:xfrm>
          <a:prstGeom prst="round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288925" y="409575"/>
            <a:ext cx="447675" cy="447675"/>
          </a:xfrm>
          <a:prstGeom prst="round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userDrawn="1"/>
        </p:nvSpPr>
        <p:spPr>
          <a:xfrm>
            <a:off x="-311150" y="-190500"/>
            <a:ext cx="823912" cy="823912"/>
          </a:xfrm>
          <a:prstGeom prst="roundRect">
            <a:avLst/>
          </a:prstGeom>
          <a:solidFill>
            <a:srgbClr val="00AA8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userDrawn="1"/>
        </p:nvSpPr>
        <p:spPr>
          <a:xfrm>
            <a:off x="-504418" y="3667125"/>
            <a:ext cx="1901418" cy="1901418"/>
          </a:xfrm>
          <a:prstGeom prst="roundRect">
            <a:avLst/>
          </a:prstGeom>
          <a:solidFill>
            <a:srgbClr val="8EC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userDrawn="1"/>
        </p:nvSpPr>
        <p:spPr>
          <a:xfrm>
            <a:off x="-1129406" y="5229200"/>
            <a:ext cx="1988363" cy="1988363"/>
          </a:xfrm>
          <a:prstGeom prst="round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userDrawn="1"/>
        </p:nvSpPr>
        <p:spPr>
          <a:xfrm>
            <a:off x="723994" y="5126812"/>
            <a:ext cx="883463" cy="883463"/>
          </a:xfrm>
          <a:prstGeom prst="roundRect">
            <a:avLst/>
          </a:prstGeom>
          <a:solidFill>
            <a:srgbClr val="30B9E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 presetClass="exit" presetSubtype="4" fill="hold" grpId="1" nodeType="withEffect">
                                      <p:stCondLst>
                                        <p:cond delay="1000"/>
                                      </p:stCondLst>
                                      <p:childTnLst>
                                        <p:anim calcmode="lin" valueType="num">
                                          <p:cBhvr additive="base">
                                            <p:cTn id="15" dur="500"/>
                                            <p:tgtEl>
                                              <p:spTgt spid="4"/>
                                            </p:tgtEl>
                                            <p:attrNameLst>
                                              <p:attrName>ppt_x</p:attrName>
                                            </p:attrNameLst>
                                          </p:cBhvr>
                                          <p:tavLst>
                                            <p:tav tm="0">
                                              <p:val>
                                                <p:strVal val="ppt_x"/>
                                              </p:val>
                                            </p:tav>
                                            <p:tav tm="100000">
                                              <p:val>
                                                <p:strVal val="ppt_x"/>
                                              </p:val>
                                            </p:tav>
                                          </p:tavLst>
                                        </p:anim>
                                        <p:anim calcmode="lin" valueType="num">
                                          <p:cBhvr additive="base">
                                            <p:cTn id="16" dur="500"/>
                                            <p:tgtEl>
                                              <p:spTgt spid="4"/>
                                            </p:tgtEl>
                                            <p:attrNameLst>
                                              <p:attrName>ppt_y</p:attrName>
                                            </p:attrNameLst>
                                          </p:cBhvr>
                                          <p:tavLst>
                                            <p:tav tm="0">
                                              <p:val>
                                                <p:strVal val="ppt_y"/>
                                              </p:val>
                                            </p:tav>
                                            <p:tav tm="100000">
                                              <p:val>
                                                <p:strVal val="1+ppt_h/2"/>
                                              </p:val>
                                            </p:tav>
                                          </p:tavLst>
                                        </p:anim>
                                        <p:set>
                                          <p:cBhvr>
                                            <p:cTn id="17" dur="1" fill="hold">
                                              <p:stCondLst>
                                                <p:cond delay="499"/>
                                              </p:stCondLst>
                                            </p:cTn>
                                            <p:tgtEl>
                                              <p:spTgt spid="4"/>
                                            </p:tgtEl>
                                            <p:attrNameLst>
                                              <p:attrName>style.visibility</p:attrName>
                                            </p:attrNameLst>
                                          </p:cBhvr>
                                          <p:to>
                                            <p:strVal val="hidden"/>
                                          </p:to>
                                        </p:set>
                                      </p:childTnLst>
                                    </p:cTn>
                                  </p:par>
                                  <p:par>
                                    <p:cTn id="18" presetID="2" presetClass="exit" presetSubtype="4" fill="hold" grpId="1" nodeType="withEffect">
                                      <p:stCondLst>
                                        <p:cond delay="1000"/>
                                      </p:stCondLst>
                                      <p:childTnLst>
                                        <p:anim calcmode="lin" valueType="num">
                                          <p:cBhvr additive="base">
                                            <p:cTn id="19" dur="500"/>
                                            <p:tgtEl>
                                              <p:spTgt spid="11"/>
                                            </p:tgtEl>
                                            <p:attrNameLst>
                                              <p:attrName>ppt_x</p:attrName>
                                            </p:attrNameLst>
                                          </p:cBhvr>
                                          <p:tavLst>
                                            <p:tav tm="0">
                                              <p:val>
                                                <p:strVal val="ppt_x"/>
                                              </p:val>
                                            </p:tav>
                                            <p:tav tm="100000">
                                              <p:val>
                                                <p:strVal val="ppt_x"/>
                                              </p:val>
                                            </p:tav>
                                          </p:tavLst>
                                        </p:anim>
                                        <p:anim calcmode="lin" valueType="num">
                                          <p:cBhvr additive="base">
                                            <p:cTn id="20" dur="500"/>
                                            <p:tgtEl>
                                              <p:spTgt spid="11"/>
                                            </p:tgtEl>
                                            <p:attrNameLst>
                                              <p:attrName>ppt_y</p:attrName>
                                            </p:attrNameLst>
                                          </p:cBhvr>
                                          <p:tavLst>
                                            <p:tav tm="0">
                                              <p:val>
                                                <p:strVal val="ppt_y"/>
                                              </p:val>
                                            </p:tav>
                                            <p:tav tm="100000">
                                              <p:val>
                                                <p:strVal val="1+ppt_h/2"/>
                                              </p:val>
                                            </p:tav>
                                          </p:tavLst>
                                        </p:anim>
                                        <p:set>
                                          <p:cBhvr>
                                            <p:cTn id="21" dur="1" fill="hold">
                                              <p:stCondLst>
                                                <p:cond delay="499"/>
                                              </p:stCondLst>
                                            </p:cTn>
                                            <p:tgtEl>
                                              <p:spTgt spid="11"/>
                                            </p:tgtEl>
                                            <p:attrNameLst>
                                              <p:attrName>style.visibility</p:attrName>
                                            </p:attrNameLst>
                                          </p:cBhvr>
                                          <p:to>
                                            <p:strVal val="hidden"/>
                                          </p:to>
                                        </p:set>
                                      </p:childTnLst>
                                    </p:cTn>
                                  </p:par>
                                  <p:par>
                                    <p:cTn id="22" presetID="2" presetClass="exit" presetSubtype="4" fill="hold" grpId="1" nodeType="withEffect">
                                      <p:stCondLst>
                                        <p:cond delay="1000"/>
                                      </p:stCondLst>
                                      <p:childTnLst>
                                        <p:anim calcmode="lin" valueType="num">
                                          <p:cBhvr additive="base">
                                            <p:cTn id="23" dur="500"/>
                                            <p:tgtEl>
                                              <p:spTgt spid="10"/>
                                            </p:tgtEl>
                                            <p:attrNameLst>
                                              <p:attrName>ppt_x</p:attrName>
                                            </p:attrNameLst>
                                          </p:cBhvr>
                                          <p:tavLst>
                                            <p:tav tm="0">
                                              <p:val>
                                                <p:strVal val="ppt_x"/>
                                              </p:val>
                                            </p:tav>
                                            <p:tav tm="100000">
                                              <p:val>
                                                <p:strVal val="ppt_x"/>
                                              </p:val>
                                            </p:tav>
                                          </p:tavLst>
                                        </p:anim>
                                        <p:anim calcmode="lin" valueType="num">
                                          <p:cBhvr additive="base">
                                            <p:cTn id="24" dur="500"/>
                                            <p:tgtEl>
                                              <p:spTgt spid="10"/>
                                            </p:tgtEl>
                                            <p:attrNameLst>
                                              <p:attrName>ppt_y</p:attrName>
                                            </p:attrNameLst>
                                          </p:cBhvr>
                                          <p:tavLst>
                                            <p:tav tm="0">
                                              <p:val>
                                                <p:strVal val="ppt_y"/>
                                              </p:val>
                                            </p:tav>
                                            <p:tav tm="100000">
                                              <p:val>
                                                <p:strVal val="1+ppt_h/2"/>
                                              </p:val>
                                            </p:tav>
                                          </p:tavLst>
                                        </p:anim>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2" nodeType="withEffect">
                                      <p:stCondLst>
                                        <p:cond delay="1000"/>
                                      </p:stCondLst>
                                      <p:childTnLst>
                                        <p:animEffect transition="out" filter="fade">
                                          <p:cBhvr>
                                            <p:cTn id="27" dur="250"/>
                                            <p:tgtEl>
                                              <p:spTgt spid="4"/>
                                            </p:tgtEl>
                                          </p:cBhvr>
                                        </p:animEffect>
                                        <p:set>
                                          <p:cBhvr>
                                            <p:cTn id="28" dur="1" fill="hold">
                                              <p:stCondLst>
                                                <p:cond delay="249"/>
                                              </p:stCondLst>
                                            </p:cTn>
                                            <p:tgtEl>
                                              <p:spTgt spid="4"/>
                                            </p:tgtEl>
                                            <p:attrNameLst>
                                              <p:attrName>style.visibility</p:attrName>
                                            </p:attrNameLst>
                                          </p:cBhvr>
                                          <p:to>
                                            <p:strVal val="hidden"/>
                                          </p:to>
                                        </p:set>
                                      </p:childTnLst>
                                    </p:cTn>
                                  </p:par>
                                  <p:par>
                                    <p:cTn id="29" presetID="10" presetClass="exit" presetSubtype="0" fill="hold" grpId="2" nodeType="withEffect">
                                      <p:stCondLst>
                                        <p:cond delay="100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2" nodeType="withEffect">
                                      <p:stCondLst>
                                        <p:cond delay="1000"/>
                                      </p:stCondLst>
                                      <p:childTnLst>
                                        <p:animEffect transition="out" filter="fade">
                                          <p:cBhvr>
                                            <p:cTn id="33" dur="250"/>
                                            <p:tgtEl>
                                              <p:spTgt spid="10"/>
                                            </p:tgtEl>
                                          </p:cBhvr>
                                        </p:animEffect>
                                        <p:set>
                                          <p:cBhvr>
                                            <p:cTn id="34" dur="1" fill="hold">
                                              <p:stCondLst>
                                                <p:cond delay="249"/>
                                              </p:stCondLst>
                                            </p:cTn>
                                            <p:tgtEl>
                                              <p:spTgt spid="10"/>
                                            </p:tgtEl>
                                            <p:attrNameLst>
                                              <p:attrName>style.visibility</p:attrName>
                                            </p:attrNameLst>
                                          </p:cBhvr>
                                          <p:to>
                                            <p:strVal val="hidden"/>
                                          </p:to>
                                        </p:set>
                                      </p:childTnLst>
                                    </p:cTn>
                                  </p:par>
                                  <p:par>
                                    <p:cTn id="35" presetID="2" presetClass="entr" presetSubtype="1" fill="hold" grpId="0" nodeType="withEffect" p14:presetBounceEnd="80000">
                                      <p:stCondLst>
                                        <p:cond delay="1400"/>
                                      </p:stCondLst>
                                      <p:childTnLst>
                                        <p:set>
                                          <p:cBhvr>
                                            <p:cTn id="36" dur="1" fill="hold">
                                              <p:stCondLst>
                                                <p:cond delay="0"/>
                                              </p:stCondLst>
                                            </p:cTn>
                                            <p:tgtEl>
                                              <p:spTgt spid="7"/>
                                            </p:tgtEl>
                                            <p:attrNameLst>
                                              <p:attrName>style.visibility</p:attrName>
                                            </p:attrNameLst>
                                          </p:cBhvr>
                                          <p:to>
                                            <p:strVal val="visible"/>
                                          </p:to>
                                        </p:set>
                                        <p:anim calcmode="lin" valueType="num" p14:bounceEnd="80000">
                                          <p:cBhvr additive="base">
                                            <p:cTn id="37" dur="6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38" dur="600" fill="hold"/>
                                            <p:tgtEl>
                                              <p:spTgt spid="7"/>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14:presetBounceEnd="80000">
                                      <p:stCondLst>
                                        <p:cond delay="1500"/>
                                      </p:stCondLst>
                                      <p:childTnLst>
                                        <p:set>
                                          <p:cBhvr>
                                            <p:cTn id="40" dur="1" fill="hold">
                                              <p:stCondLst>
                                                <p:cond delay="0"/>
                                              </p:stCondLst>
                                            </p:cTn>
                                            <p:tgtEl>
                                              <p:spTgt spid="6"/>
                                            </p:tgtEl>
                                            <p:attrNameLst>
                                              <p:attrName>style.visibility</p:attrName>
                                            </p:attrNameLst>
                                          </p:cBhvr>
                                          <p:to>
                                            <p:strVal val="visible"/>
                                          </p:to>
                                        </p:set>
                                        <p:anim calcmode="lin" valueType="num" p14:bounceEnd="80000">
                                          <p:cBhvr additive="base">
                                            <p:cTn id="41" dur="6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42" dur="600" fill="hold"/>
                                            <p:tgtEl>
                                              <p:spTgt spid="6"/>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14:presetBounceEnd="80000">
                                      <p:stCondLst>
                                        <p:cond delay="1600"/>
                                      </p:stCondLst>
                                      <p:childTnLst>
                                        <p:set>
                                          <p:cBhvr>
                                            <p:cTn id="44" dur="1" fill="hold">
                                              <p:stCondLst>
                                                <p:cond delay="0"/>
                                              </p:stCondLst>
                                            </p:cTn>
                                            <p:tgtEl>
                                              <p:spTgt spid="8"/>
                                            </p:tgtEl>
                                            <p:attrNameLst>
                                              <p:attrName>style.visibility</p:attrName>
                                            </p:attrNameLst>
                                          </p:cBhvr>
                                          <p:to>
                                            <p:strVal val="visible"/>
                                          </p:to>
                                        </p:set>
                                        <p:anim calcmode="lin" valueType="num" p14:bounceEnd="80000">
                                          <p:cBhvr additive="base">
                                            <p:cTn id="45" dur="60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46" dur="600" fill="hold"/>
                                            <p:tgtEl>
                                              <p:spTgt spid="8"/>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14:presetBounceEnd="80000">
                                      <p:stCondLst>
                                        <p:cond delay="1700"/>
                                      </p:stCondLst>
                                      <p:childTnLst>
                                        <p:set>
                                          <p:cBhvr>
                                            <p:cTn id="48" dur="1" fill="hold">
                                              <p:stCondLst>
                                                <p:cond delay="0"/>
                                              </p:stCondLst>
                                            </p:cTn>
                                            <p:tgtEl>
                                              <p:spTgt spid="5"/>
                                            </p:tgtEl>
                                            <p:attrNameLst>
                                              <p:attrName>style.visibility</p:attrName>
                                            </p:attrNameLst>
                                          </p:cBhvr>
                                          <p:to>
                                            <p:strVal val="visible"/>
                                          </p:to>
                                        </p:set>
                                        <p:anim calcmode="lin" valueType="num" p14:bounceEnd="80000">
                                          <p:cBhvr additive="base">
                                            <p:cTn id="49" dur="6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50" dur="600" fill="hold"/>
                                            <p:tgtEl>
                                              <p:spTgt spid="5"/>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14:presetBounceEnd="80000">
                                      <p:stCondLst>
                                        <p:cond delay="1800"/>
                                      </p:stCondLst>
                                      <p:childTnLst>
                                        <p:set>
                                          <p:cBhvr>
                                            <p:cTn id="52" dur="1" fill="hold">
                                              <p:stCondLst>
                                                <p:cond delay="0"/>
                                              </p:stCondLst>
                                            </p:cTn>
                                            <p:tgtEl>
                                              <p:spTgt spid="9"/>
                                            </p:tgtEl>
                                            <p:attrNameLst>
                                              <p:attrName>style.visibility</p:attrName>
                                            </p:attrNameLst>
                                          </p:cBhvr>
                                          <p:to>
                                            <p:strVal val="visible"/>
                                          </p:to>
                                        </p:set>
                                        <p:anim calcmode="lin" valueType="num" p14:bounceEnd="80000">
                                          <p:cBhvr additive="base">
                                            <p:cTn id="53" dur="600" fill="hold"/>
                                            <p:tgtEl>
                                              <p:spTgt spid="9"/>
                                            </p:tgtEl>
                                            <p:attrNameLst>
                                              <p:attrName>ppt_x</p:attrName>
                                            </p:attrNameLst>
                                          </p:cBhvr>
                                          <p:tavLst>
                                            <p:tav tm="0">
                                              <p:val>
                                                <p:strVal val="#ppt_x"/>
                                              </p:val>
                                            </p:tav>
                                            <p:tav tm="100000">
                                              <p:val>
                                                <p:strVal val="#ppt_x"/>
                                              </p:val>
                                            </p:tav>
                                          </p:tavLst>
                                        </p:anim>
                                        <p:anim calcmode="lin" valueType="num" p14:bounceEnd="80000">
                                          <p:cBhvr additive="base">
                                            <p:cTn id="54" dur="600" fill="hold"/>
                                            <p:tgtEl>
                                              <p:spTgt spid="9"/>
                                            </p:tgtEl>
                                            <p:attrNameLst>
                                              <p:attrName>ppt_y</p:attrName>
                                            </p:attrNameLst>
                                          </p:cBhvr>
                                          <p:tavLst>
                                            <p:tav tm="0">
                                              <p:val>
                                                <p:strVal val="0-#ppt_h/2"/>
                                              </p:val>
                                            </p:tav>
                                            <p:tav tm="100000">
                                              <p:val>
                                                <p:strVal val="#ppt_y"/>
                                              </p:val>
                                            </p:tav>
                                          </p:tavLst>
                                        </p:anim>
                                      </p:childTnLst>
                                    </p:cTn>
                                  </p:par>
                                  <p:par>
                                    <p:cTn id="55" presetID="64" presetClass="path" presetSubtype="0" accel="50000" decel="50000" fill="hold" grpId="1" nodeType="withEffect">
                                      <p:stCondLst>
                                        <p:cond delay="2500"/>
                                      </p:stCondLst>
                                      <p:childTnLst>
                                        <p:animMotion origin="layout" path="M 3.33333E-6 0 L 3.33333E-6 -0.0544 " pathEditMode="relative" rAng="0" ptsTypes="AA">
                                          <p:cBhvr>
                                            <p:cTn id="56" dur="500" fill="hold"/>
                                            <p:tgtEl>
                                              <p:spTgt spid="5"/>
                                            </p:tgtEl>
                                            <p:attrNameLst>
                                              <p:attrName>ppt_x</p:attrName>
                                              <p:attrName>ppt_y</p:attrName>
                                            </p:attrNameLst>
                                          </p:cBhvr>
                                          <p:rCtr x="0" y="-2731"/>
                                        </p:animMotion>
                                      </p:childTnLst>
                                    </p:cTn>
                                  </p:par>
                                  <p:par>
                                    <p:cTn id="57" presetID="42" presetClass="path" presetSubtype="0" accel="50000" decel="50000" fill="hold" grpId="2" nodeType="withEffect">
                                      <p:stCondLst>
                                        <p:cond delay="3000"/>
                                      </p:stCondLst>
                                      <p:childTnLst>
                                        <p:animMotion origin="layout" path="M -1.20542E-6 -0.0544 L -1.20542E-6 -0.00023 " pathEditMode="relative" rAng="0" ptsTypes="AA">
                                          <p:cBhvr>
                                            <p:cTn id="58" dur="500" fill="hold"/>
                                            <p:tgtEl>
                                              <p:spTgt spid="5"/>
                                            </p:tgtEl>
                                            <p:attrNameLst>
                                              <p:attrName>ppt_x</p:attrName>
                                              <p:attrName>ppt_y</p:attrName>
                                            </p:attrNameLst>
                                          </p:cBhvr>
                                          <p:rCtr x="0" y="2708"/>
                                        </p:animMotion>
                                      </p:childTnLst>
                                    </p:cTn>
                                  </p:par>
                                  <p:par>
                                    <p:cTn id="59" presetID="64" presetClass="path" presetSubtype="0" accel="50000" decel="50000" fill="hold" grpId="1" nodeType="withEffect">
                                      <p:stCondLst>
                                        <p:cond delay="2600"/>
                                      </p:stCondLst>
                                      <p:childTnLst>
                                        <p:animMotion origin="layout" path="M 3.33333E-6 0 L 3.33333E-6 -0.0544 " pathEditMode="relative" rAng="0" ptsTypes="AA">
                                          <p:cBhvr>
                                            <p:cTn id="60" dur="500" fill="hold"/>
                                            <p:tgtEl>
                                              <p:spTgt spid="6"/>
                                            </p:tgtEl>
                                            <p:attrNameLst>
                                              <p:attrName>ppt_x</p:attrName>
                                              <p:attrName>ppt_y</p:attrName>
                                            </p:attrNameLst>
                                          </p:cBhvr>
                                          <p:rCtr x="0" y="-2731"/>
                                        </p:animMotion>
                                      </p:childTnLst>
                                    </p:cTn>
                                  </p:par>
                                  <p:par>
                                    <p:cTn id="61" presetID="42" presetClass="path" presetSubtype="0" accel="50000" decel="50000" fill="hold" grpId="2" nodeType="withEffect">
                                      <p:stCondLst>
                                        <p:cond delay="3100"/>
                                      </p:stCondLst>
                                      <p:childTnLst>
                                        <p:animMotion origin="layout" path="M -1.20542E-6 -0.0544 L -1.20542E-6 -0.00023 " pathEditMode="relative" rAng="0" ptsTypes="AA">
                                          <p:cBhvr>
                                            <p:cTn id="62" dur="500" fill="hold"/>
                                            <p:tgtEl>
                                              <p:spTgt spid="6"/>
                                            </p:tgtEl>
                                            <p:attrNameLst>
                                              <p:attrName>ppt_x</p:attrName>
                                              <p:attrName>ppt_y</p:attrName>
                                            </p:attrNameLst>
                                          </p:cBhvr>
                                          <p:rCtr x="0" y="2708"/>
                                        </p:animMotion>
                                      </p:childTnLst>
                                    </p:cTn>
                                  </p:par>
                                  <p:par>
                                    <p:cTn id="63" presetID="64" presetClass="path" presetSubtype="0" accel="50000" decel="50000" fill="hold" grpId="1" nodeType="withEffect">
                                      <p:stCondLst>
                                        <p:cond delay="2700"/>
                                      </p:stCondLst>
                                      <p:childTnLst>
                                        <p:animMotion origin="layout" path="M 3.33333E-6 0 L 3.33333E-6 -0.0544 " pathEditMode="relative" rAng="0" ptsTypes="AA">
                                          <p:cBhvr>
                                            <p:cTn id="64" dur="500" fill="hold"/>
                                            <p:tgtEl>
                                              <p:spTgt spid="7"/>
                                            </p:tgtEl>
                                            <p:attrNameLst>
                                              <p:attrName>ppt_x</p:attrName>
                                              <p:attrName>ppt_y</p:attrName>
                                            </p:attrNameLst>
                                          </p:cBhvr>
                                          <p:rCtr x="0" y="-2731"/>
                                        </p:animMotion>
                                      </p:childTnLst>
                                    </p:cTn>
                                  </p:par>
                                  <p:par>
                                    <p:cTn id="65" presetID="42" presetClass="path" presetSubtype="0" accel="50000" decel="50000" fill="hold" grpId="2" nodeType="withEffect">
                                      <p:stCondLst>
                                        <p:cond delay="3200"/>
                                      </p:stCondLst>
                                      <p:childTnLst>
                                        <p:animMotion origin="layout" path="M -1.20542E-6 -0.0544 L -1.20542E-6 -0.00023 " pathEditMode="relative" rAng="0" ptsTypes="AA">
                                          <p:cBhvr>
                                            <p:cTn id="66" dur="500" fill="hold"/>
                                            <p:tgtEl>
                                              <p:spTgt spid="7"/>
                                            </p:tgtEl>
                                            <p:attrNameLst>
                                              <p:attrName>ppt_x</p:attrName>
                                              <p:attrName>ppt_y</p:attrName>
                                            </p:attrNameLst>
                                          </p:cBhvr>
                                          <p:rCtr x="0" y="2708"/>
                                        </p:animMotion>
                                      </p:childTnLst>
                                    </p:cTn>
                                  </p:par>
                                  <p:par>
                                    <p:cTn id="67" presetID="64" presetClass="path" presetSubtype="0" accel="50000" decel="50000" fill="hold" grpId="1" nodeType="withEffect">
                                      <p:stCondLst>
                                        <p:cond delay="2800"/>
                                      </p:stCondLst>
                                      <p:childTnLst>
                                        <p:animMotion origin="layout" path="M 3.33333E-6 0 L 3.33333E-6 -0.0544 " pathEditMode="relative" rAng="0" ptsTypes="AA">
                                          <p:cBhvr>
                                            <p:cTn id="68" dur="500" fill="hold"/>
                                            <p:tgtEl>
                                              <p:spTgt spid="8"/>
                                            </p:tgtEl>
                                            <p:attrNameLst>
                                              <p:attrName>ppt_x</p:attrName>
                                              <p:attrName>ppt_y</p:attrName>
                                            </p:attrNameLst>
                                          </p:cBhvr>
                                          <p:rCtr x="0" y="-2731"/>
                                        </p:animMotion>
                                      </p:childTnLst>
                                    </p:cTn>
                                  </p:par>
                                  <p:par>
                                    <p:cTn id="69" presetID="42" presetClass="path" presetSubtype="0" accel="50000" decel="50000" fill="hold" grpId="2" nodeType="withEffect">
                                      <p:stCondLst>
                                        <p:cond delay="3300"/>
                                      </p:stCondLst>
                                      <p:childTnLst>
                                        <p:animMotion origin="layout" path="M -1.20542E-6 -0.0544 L -1.20542E-6 -0.00023 " pathEditMode="relative" rAng="0" ptsTypes="AA">
                                          <p:cBhvr>
                                            <p:cTn id="70" dur="500" fill="hold"/>
                                            <p:tgtEl>
                                              <p:spTgt spid="8"/>
                                            </p:tgtEl>
                                            <p:attrNameLst>
                                              <p:attrName>ppt_x</p:attrName>
                                              <p:attrName>ppt_y</p:attrName>
                                            </p:attrNameLst>
                                          </p:cBhvr>
                                          <p:rCtr x="0" y="2708"/>
                                        </p:animMotion>
                                      </p:childTnLst>
                                    </p:cTn>
                                  </p:par>
                                  <p:par>
                                    <p:cTn id="71" presetID="64" presetClass="path" presetSubtype="0" accel="50000" decel="50000" fill="hold" grpId="1" nodeType="withEffect">
                                      <p:stCondLst>
                                        <p:cond delay="2900"/>
                                      </p:stCondLst>
                                      <p:childTnLst>
                                        <p:animMotion origin="layout" path="M 3.33333E-6 0 L 3.33333E-6 -0.0544 " pathEditMode="relative" rAng="0" ptsTypes="AA">
                                          <p:cBhvr>
                                            <p:cTn id="72" dur="500" fill="hold"/>
                                            <p:tgtEl>
                                              <p:spTgt spid="9"/>
                                            </p:tgtEl>
                                            <p:attrNameLst>
                                              <p:attrName>ppt_x</p:attrName>
                                              <p:attrName>ppt_y</p:attrName>
                                            </p:attrNameLst>
                                          </p:cBhvr>
                                          <p:rCtr x="0" y="-2731"/>
                                        </p:animMotion>
                                      </p:childTnLst>
                                    </p:cTn>
                                  </p:par>
                                  <p:par>
                                    <p:cTn id="73" presetID="42" presetClass="path" presetSubtype="0" accel="50000" decel="50000" fill="hold" grpId="2" nodeType="withEffect">
                                      <p:stCondLst>
                                        <p:cond delay="3400"/>
                                      </p:stCondLst>
                                      <p:childTnLst>
                                        <p:animMotion origin="layout" path="M -1.20542E-6 -0.0544 L -1.20542E-6 -0.00023 " pathEditMode="relative" rAng="0" ptsTypes="AA">
                                          <p:cBhvr>
                                            <p:cTn id="74" dur="500" fill="hold"/>
                                            <p:tgtEl>
                                              <p:spTgt spid="9"/>
                                            </p:tgtEl>
                                            <p:attrNameLst>
                                              <p:attrName>ppt_x</p:attrName>
                                              <p:attrName>ppt_y</p:attrName>
                                            </p:attrNameLst>
                                          </p:cBhvr>
                                          <p:rCtr x="0" y="2708"/>
                                        </p:animMotion>
                                      </p:childTnLst>
                                    </p:cTn>
                                  </p:par>
                                  <p:par>
                                    <p:cTn id="75" presetID="0" presetClass="path" presetSubtype="0" accel="100000" fill="hold" grpId="3" nodeType="withEffect">
                                      <p:stCondLst>
                                        <p:cond delay="4100"/>
                                      </p:stCondLst>
                                      <p:childTnLst>
                                        <p:animMotion origin="layout" path="M 3.33333E-6 1.48148E-6 C -0.00157 -0.02454 -0.0069 -0.04861 -0.01771 -0.06667 C -0.02331 -0.09005 -0.04323 -0.1206 -0.05404 -0.13889 C -0.06081 -0.15 -0.06667 -0.16875 -0.07604 -0.17408 C -0.08151 -0.18333 -0.08841 -0.19769 -0.09584 -0.20185 C -0.10222 -0.2125 -0.10521 -0.21945 -0.11341 -0.22408 C -0.12487 -0.24329 -0.10274 -0.20695 -0.12552 -0.23889 C -0.13776 -0.25602 -0.14401 -0.26296 -0.15743 -0.27593 C -0.16446 -0.28264 -0.17149 -0.29468 -0.17943 -0.29815 C -0.18581 -0.30602 -0.19128 -0.30949 -0.19831 -0.31482 C -0.21315 -0.32616 -0.225 -0.34028 -0.24115 -0.3463 C -0.24662 -0.35093 -0.25183 -0.35185 -0.25769 -0.35556 C -0.27722 -0.36829 -0.29883 -0.37454 -0.31927 -0.38148 C -0.32761 -0.38843 -0.32084 -0.3838 -0.33477 -0.38704 C -0.35209 -0.39097 -0.36901 -0.39445 -0.38633 -0.39815 C -0.39623 -0.40371 -0.40417 -0.40417 -0.41498 -0.40556 C -0.43451 -0.41366 -0.44297 -0.41296 -0.46563 -0.41296 " pathEditMode="relative" rAng="0" ptsTypes="ffffffffffffffffA">
                                          <p:cBhvr>
                                            <p:cTn id="76" dur="1000" fill="hold"/>
                                            <p:tgtEl>
                                              <p:spTgt spid="5"/>
                                            </p:tgtEl>
                                            <p:attrNameLst>
                                              <p:attrName>ppt_x</p:attrName>
                                              <p:attrName>ppt_y</p:attrName>
                                            </p:attrNameLst>
                                          </p:cBhvr>
                                          <p:rCtr x="-23281" y="-20694"/>
                                        </p:animMotion>
                                      </p:childTnLst>
                                    </p:cTn>
                                  </p:par>
                                  <p:par>
                                    <p:cTn id="77" presetID="0" presetClass="path" presetSubtype="0" accel="100000" fill="hold" grpId="3" nodeType="withEffect">
                                      <p:stCondLst>
                                        <p:cond delay="4050"/>
                                      </p:stCondLst>
                                      <p:childTnLst>
                                        <p:animMotion origin="layout" path="M 0 0 C -0.00781 -0.00463 0.00182 0.00162 -0.00625 -0.00555 C -0.00977 -0.00879 -0.01419 -0.00787 -0.01771 -0.01111 C -0.02292 -0.01574 -0.02774 -0.01828 -0.03333 -0.02037 C -0.03958 -0.02777 -0.04583 -0.03125 -0.05326 -0.03333 C -0.06328 -0.04537 -0.07617 -0.04884 -0.0875 -0.0574 C -0.09336 -0.0618 -0.09818 -0.06875 -0.10417 -0.07222 C -0.10781 -0.08194 -0.11016 -0.07777 -0.11576 -0.08148 C -0.12123 -0.08518 -0.12539 -0.0905 -0.13125 -0.09259 C -0.13828 -0.09884 -0.14597 -0.10185 -0.15313 -0.1074 C -0.15847 -0.11157 -0.16341 -0.11759 -0.16888 -0.12222 C -0.1737 -0.12662 -0.1793 -0.12615 -0.18438 -0.12963 C -0.20143 -0.14097 -0.22344 -0.15393 -0.24167 -0.15925 C -0.24935 -0.16504 -0.25638 -0.17013 -0.26472 -0.17222 C -0.2681 -0.17407 -0.27149 -0.17638 -0.275 -0.17777 C -0.28034 -0.18009 -0.29063 -0.18333 -0.29063 -0.18333 C -0.2931 -0.18518 -0.29531 -0.18773 -0.29805 -0.18888 C -0.30287 -0.19097 -0.3125 -0.19259 -0.3125 -0.19259 C -0.32201 -0.19814 -0.33177 -0.19976 -0.3418 -0.20185 C -0.36016 -0.21134 -0.37826 -0.2081 -0.39792 -0.20925 C -0.47396 -0.21342 -0.36862 -0.21111 -0.53229 -0.21111 " pathEditMode="relative" ptsTypes="ffffffffffffffffffffA">
                                          <p:cBhvr>
                                            <p:cTn id="78" dur="1000" fill="hold"/>
                                            <p:tgtEl>
                                              <p:spTgt spid="6"/>
                                            </p:tgtEl>
                                            <p:attrNameLst>
                                              <p:attrName>ppt_x</p:attrName>
                                              <p:attrName>ppt_y</p:attrName>
                                            </p:attrNameLst>
                                          </p:cBhvr>
                                        </p:animMotion>
                                      </p:childTnLst>
                                    </p:cTn>
                                  </p:par>
                                  <p:par>
                                    <p:cTn id="79" presetID="42" presetClass="path" presetSubtype="0" accel="100000" fill="hold" grpId="3" nodeType="withEffect">
                                      <p:stCondLst>
                                        <p:cond delay="4000"/>
                                      </p:stCondLst>
                                      <p:childTnLst>
                                        <p:animMotion origin="layout" path="M 0 1.48148E-6 L -0.59896 -0.00023 " pathEditMode="relative" rAng="0" ptsTypes="AA">
                                          <p:cBhvr>
                                            <p:cTn id="80" dur="1000" fill="hold"/>
                                            <p:tgtEl>
                                              <p:spTgt spid="7"/>
                                            </p:tgtEl>
                                            <p:attrNameLst>
                                              <p:attrName>ppt_x</p:attrName>
                                              <p:attrName>ppt_y</p:attrName>
                                            </p:attrNameLst>
                                          </p:cBhvr>
                                          <p:rCtr x="-29948" y="-23"/>
                                        </p:animMotion>
                                      </p:childTnLst>
                                    </p:cTn>
                                  </p:par>
                                  <p:par>
                                    <p:cTn id="81" presetID="0" presetClass="path" presetSubtype="0" accel="100000" fill="hold" grpId="3" nodeType="withEffect">
                                      <p:stCondLst>
                                        <p:cond delay="3950"/>
                                      </p:stCondLst>
                                      <p:childTnLst>
                                        <p:animMotion origin="layout" path="M 0 0 C -0.00729 -0.0044 -0.0207 0.00948 -0.02969 0.01271 C -0.03333 0.01872 -0.04258 0.02543 -0.04753 0.02751 C -0.05378 0.03468 -0.06068 0.0393 -0.06784 0.04231 C -0.07591 0.05179 -0.08516 0.05664 -0.09401 0.06358 C -0.10234 0.07005 -0.11016 0.07861 -0.11901 0.08254 C -0.12891 0.09294 -0.13893 0.09872 -0.15 0.10358 C -0.15664 0.10982 -0.16289 0.11375 -0.17018 0.1163 C -0.17825 0.12554 -0.18724 0.12763 -0.19635 0.13109 C -0.20026 0.13248 -0.20325 0.13826 -0.20716 0.13965 C -0.21458 0.14219 -0.22969 0.14381 -0.22969 0.14381 C -0.24805 0.15653 -0.26849 0.16161 -0.28802 0.16485 C -0.30117 0.17179 -0.31367 0.17133 -0.32734 0.17341 C -0.34479 0.17595 -0.36068 0.18034 -0.37852 0.18196 C -0.47318 0.20554 -0.57422 0.19445 -0.67018 0.19445 " pathEditMode="relative" ptsTypes="ffffffffffffffA">
                                          <p:cBhvr>
                                            <p:cTn id="82" dur="1000" fill="hold"/>
                                            <p:tgtEl>
                                              <p:spTgt spid="8"/>
                                            </p:tgtEl>
                                            <p:attrNameLst>
                                              <p:attrName>ppt_x</p:attrName>
                                              <p:attrName>ppt_y</p:attrName>
                                            </p:attrNameLst>
                                          </p:cBhvr>
                                        </p:animMotion>
                                      </p:childTnLst>
                                    </p:cTn>
                                  </p:par>
                                  <p:par>
                                    <p:cTn id="83" presetID="0" presetClass="path" presetSubtype="0" accel="100000" fill="hold" grpId="3" nodeType="withEffect">
                                      <p:stCondLst>
                                        <p:cond delay="3900"/>
                                      </p:stCondLst>
                                      <p:childTnLst>
                                        <p:animMotion origin="layout" path="M -3.33333E-6 -1.85185E-6 C -0.00377 0.00394 -0.00651 0.00903 -0.01015 0.0132 C -0.01406 0.02315 -0.02005 0.02593 -0.02474 0.03403 C -0.03828 0.05671 -0.0539 0.07292 -0.06979 0.09074 C -0.07825 0.10023 -0.08802 0.11296 -0.09791 0.11713 C -0.10442 0.12408 -0.1108 0.13773 -0.11823 0.14167 C -0.13177 0.1588 -0.14518 0.17616 -0.15976 0.19074 C -0.17448 0.20533 -0.1608 0.19722 -0.16979 0.20209 C -0.17851 0.21227 -0.19179 0.23403 -0.2013 0.23796 C -0.2056 0.24514 -0.21237 0.25255 -0.21823 0.25509 C -0.21966 0.25695 -0.22109 0.25926 -0.22278 0.26088 C -0.2263 0.26435 -0.23047 0.26621 -0.23398 0.27014 C -0.23906 0.27616 -0.24231 0.28125 -0.24856 0.28334 C -0.26185 0.29468 -0.275 0.30486 -0.28906 0.31366 C -0.30494 0.32384 -0.31927 0.33866 -0.33632 0.34213 C -0.34453 0.34699 -0.35247 0.35509 -0.36119 0.35718 C -0.37174 0.35972 -0.3664 0.35787 -0.37695 0.36273 C -0.3927 0.37801 -0.37578 0.36412 -0.39935 0.37222 C -0.40208 0.37338 -0.40429 0.37685 -0.40716 0.37801 C -0.41054 0.3794 -0.41393 0.3794 -0.41744 0.37986 C -0.42942 0.38542 -0.44088 0.38704 -0.45325 0.38912 C -0.47005 0.3919 -0.48437 0.39722 -0.50169 0.39884 C -0.57734 0.41435 -0.65507 0.41019 -0.73229 0.41019 " pathEditMode="relative" rAng="0" ptsTypes="ffffffffffffffffffffffA">
                                          <p:cBhvr>
                                            <p:cTn id="84" dur="1000" fill="hold"/>
                                            <p:tgtEl>
                                              <p:spTgt spid="9"/>
                                            </p:tgtEl>
                                            <p:attrNameLst>
                                              <p:attrName>ppt_x</p:attrName>
                                              <p:attrName>ppt_y</p:attrName>
                                            </p:attrNameLst>
                                          </p:cBhvr>
                                          <p:rCtr x="-36615" y="20718"/>
                                        </p:animMotion>
                                      </p:childTnLst>
                                    </p:cTn>
                                  </p:par>
                                  <p:par>
                                    <p:cTn id="85" presetID="1" presetClass="entr" presetSubtype="0" fill="hold" grpId="1" nodeType="withEffect">
                                      <p:stCondLst>
                                        <p:cond delay="4900"/>
                                      </p:stCondLst>
                                      <p:childTnLst>
                                        <p:set>
                                          <p:cBhvr>
                                            <p:cTn id="86" dur="1" fill="hold">
                                              <p:stCondLst>
                                                <p:cond delay="0"/>
                                              </p:stCondLst>
                                            </p:cTn>
                                            <p:tgtEl>
                                              <p:spTgt spid="3"/>
                                            </p:tgtEl>
                                            <p:attrNameLst>
                                              <p:attrName>style.visibility</p:attrName>
                                            </p:attrNameLst>
                                          </p:cBhvr>
                                          <p:to>
                                            <p:strVal val="visible"/>
                                          </p:to>
                                        </p:set>
                                      </p:childTnLst>
                                    </p:cTn>
                                  </p:par>
                                  <p:par>
                                    <p:cTn id="87" presetID="53" presetClass="entr" presetSubtype="16" fill="hold" grpId="0" nodeType="withEffect">
                                      <p:stCondLst>
                                        <p:cond delay="4900"/>
                                      </p:stCondLst>
                                      <p:childTnLst>
                                        <p:set>
                                          <p:cBhvr>
                                            <p:cTn id="88" dur="1" fill="hold">
                                              <p:stCondLst>
                                                <p:cond delay="0"/>
                                              </p:stCondLst>
                                            </p:cTn>
                                            <p:tgtEl>
                                              <p:spTgt spid="32"/>
                                            </p:tgtEl>
                                            <p:attrNameLst>
                                              <p:attrName>style.visibility</p:attrName>
                                            </p:attrNameLst>
                                          </p:cBhvr>
                                          <p:to>
                                            <p:strVal val="visible"/>
                                          </p:to>
                                        </p:set>
                                        <p:anim calcmode="lin" valueType="num">
                                          <p:cBhvr>
                                            <p:cTn id="89" dur="400" fill="hold"/>
                                            <p:tgtEl>
                                              <p:spTgt spid="32"/>
                                            </p:tgtEl>
                                            <p:attrNameLst>
                                              <p:attrName>ppt_w</p:attrName>
                                            </p:attrNameLst>
                                          </p:cBhvr>
                                          <p:tavLst>
                                            <p:tav tm="0">
                                              <p:val>
                                                <p:fltVal val="0"/>
                                              </p:val>
                                            </p:tav>
                                            <p:tav tm="100000">
                                              <p:val>
                                                <p:strVal val="#ppt_w"/>
                                              </p:val>
                                            </p:tav>
                                          </p:tavLst>
                                        </p:anim>
                                        <p:anim calcmode="lin" valueType="num">
                                          <p:cBhvr>
                                            <p:cTn id="90" dur="400" fill="hold"/>
                                            <p:tgtEl>
                                              <p:spTgt spid="32"/>
                                            </p:tgtEl>
                                            <p:attrNameLst>
                                              <p:attrName>ppt_h</p:attrName>
                                            </p:attrNameLst>
                                          </p:cBhvr>
                                          <p:tavLst>
                                            <p:tav tm="0">
                                              <p:val>
                                                <p:fltVal val="0"/>
                                              </p:val>
                                            </p:tav>
                                            <p:tav tm="100000">
                                              <p:val>
                                                <p:strVal val="#ppt_h"/>
                                              </p:val>
                                            </p:tav>
                                          </p:tavLst>
                                        </p:anim>
                                        <p:animEffect transition="in" filter="fade">
                                          <p:cBhvr>
                                            <p:cTn id="91" dur="400"/>
                                            <p:tgtEl>
                                              <p:spTgt spid="32"/>
                                            </p:tgtEl>
                                          </p:cBhvr>
                                        </p:animEffect>
                                      </p:childTnLst>
                                    </p:cTn>
                                  </p:par>
                                  <p:par>
                                    <p:cTn id="92" presetID="53" presetClass="entr" presetSubtype="16" fill="hold" grpId="0" nodeType="withEffect">
                                      <p:stCondLst>
                                        <p:cond delay="4920"/>
                                      </p:stCondLst>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fltVal val="0"/>
                                              </p:val>
                                            </p:tav>
                                            <p:tav tm="100000">
                                              <p:val>
                                                <p:strVal val="#ppt_w"/>
                                              </p:val>
                                            </p:tav>
                                          </p:tavLst>
                                        </p:anim>
                                        <p:anim calcmode="lin" valueType="num">
                                          <p:cBhvr>
                                            <p:cTn id="95" dur="500" fill="hold"/>
                                            <p:tgtEl>
                                              <p:spTgt spid="31"/>
                                            </p:tgtEl>
                                            <p:attrNameLst>
                                              <p:attrName>ppt_h</p:attrName>
                                            </p:attrNameLst>
                                          </p:cBhvr>
                                          <p:tavLst>
                                            <p:tav tm="0">
                                              <p:val>
                                                <p:fltVal val="0"/>
                                              </p:val>
                                            </p:tav>
                                            <p:tav tm="100000">
                                              <p:val>
                                                <p:strVal val="#ppt_h"/>
                                              </p:val>
                                            </p:tav>
                                          </p:tavLst>
                                        </p:anim>
                                        <p:animEffect transition="in" filter="fade">
                                          <p:cBhvr>
                                            <p:cTn id="96" dur="500"/>
                                            <p:tgtEl>
                                              <p:spTgt spid="31"/>
                                            </p:tgtEl>
                                          </p:cBhvr>
                                        </p:animEffect>
                                      </p:childTnLst>
                                    </p:cTn>
                                  </p:par>
                                  <p:par>
                                    <p:cTn id="97" presetID="53" presetClass="entr" presetSubtype="16" fill="hold" grpId="0" nodeType="withEffect">
                                      <p:stCondLst>
                                        <p:cond delay="4940"/>
                                      </p:stCondLst>
                                      <p:childTnLst>
                                        <p:set>
                                          <p:cBhvr>
                                            <p:cTn id="98" dur="1" fill="hold">
                                              <p:stCondLst>
                                                <p:cond delay="0"/>
                                              </p:stCondLst>
                                            </p:cTn>
                                            <p:tgtEl>
                                              <p:spTgt spid="28"/>
                                            </p:tgtEl>
                                            <p:attrNameLst>
                                              <p:attrName>style.visibility</p:attrName>
                                            </p:attrNameLst>
                                          </p:cBhvr>
                                          <p:to>
                                            <p:strVal val="visible"/>
                                          </p:to>
                                        </p:set>
                                        <p:anim calcmode="lin" valueType="num">
                                          <p:cBhvr>
                                            <p:cTn id="99" dur="600" fill="hold"/>
                                            <p:tgtEl>
                                              <p:spTgt spid="28"/>
                                            </p:tgtEl>
                                            <p:attrNameLst>
                                              <p:attrName>ppt_w</p:attrName>
                                            </p:attrNameLst>
                                          </p:cBhvr>
                                          <p:tavLst>
                                            <p:tav tm="0">
                                              <p:val>
                                                <p:fltVal val="0"/>
                                              </p:val>
                                            </p:tav>
                                            <p:tav tm="100000">
                                              <p:val>
                                                <p:strVal val="#ppt_w"/>
                                              </p:val>
                                            </p:tav>
                                          </p:tavLst>
                                        </p:anim>
                                        <p:anim calcmode="lin" valueType="num">
                                          <p:cBhvr>
                                            <p:cTn id="100" dur="600" fill="hold"/>
                                            <p:tgtEl>
                                              <p:spTgt spid="28"/>
                                            </p:tgtEl>
                                            <p:attrNameLst>
                                              <p:attrName>ppt_h</p:attrName>
                                            </p:attrNameLst>
                                          </p:cBhvr>
                                          <p:tavLst>
                                            <p:tav tm="0">
                                              <p:val>
                                                <p:fltVal val="0"/>
                                              </p:val>
                                            </p:tav>
                                            <p:tav tm="100000">
                                              <p:val>
                                                <p:strVal val="#ppt_h"/>
                                              </p:val>
                                            </p:tav>
                                          </p:tavLst>
                                        </p:anim>
                                        <p:animEffect transition="in" filter="fade">
                                          <p:cBhvr>
                                            <p:cTn id="101" dur="600"/>
                                            <p:tgtEl>
                                              <p:spTgt spid="28"/>
                                            </p:tgtEl>
                                          </p:cBhvr>
                                        </p:animEffect>
                                      </p:childTnLst>
                                    </p:cTn>
                                  </p:par>
                                  <p:par>
                                    <p:cTn id="102" presetID="53" presetClass="entr" presetSubtype="16" fill="hold" grpId="0" nodeType="withEffect">
                                      <p:stCondLst>
                                        <p:cond delay="496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700" fill="hold"/>
                                            <p:tgtEl>
                                              <p:spTgt spid="27"/>
                                            </p:tgtEl>
                                            <p:attrNameLst>
                                              <p:attrName>ppt_w</p:attrName>
                                            </p:attrNameLst>
                                          </p:cBhvr>
                                          <p:tavLst>
                                            <p:tav tm="0">
                                              <p:val>
                                                <p:fltVal val="0"/>
                                              </p:val>
                                            </p:tav>
                                            <p:tav tm="100000">
                                              <p:val>
                                                <p:strVal val="#ppt_w"/>
                                              </p:val>
                                            </p:tav>
                                          </p:tavLst>
                                        </p:anim>
                                        <p:anim calcmode="lin" valueType="num">
                                          <p:cBhvr>
                                            <p:cTn id="105" dur="700" fill="hold"/>
                                            <p:tgtEl>
                                              <p:spTgt spid="27"/>
                                            </p:tgtEl>
                                            <p:attrNameLst>
                                              <p:attrName>ppt_h</p:attrName>
                                            </p:attrNameLst>
                                          </p:cBhvr>
                                          <p:tavLst>
                                            <p:tav tm="0">
                                              <p:val>
                                                <p:fltVal val="0"/>
                                              </p:val>
                                            </p:tav>
                                            <p:tav tm="100000">
                                              <p:val>
                                                <p:strVal val="#ppt_h"/>
                                              </p:val>
                                            </p:tav>
                                          </p:tavLst>
                                        </p:anim>
                                        <p:animEffect transition="in" filter="fade">
                                          <p:cBhvr>
                                            <p:cTn id="106" dur="700"/>
                                            <p:tgtEl>
                                              <p:spTgt spid="27"/>
                                            </p:tgtEl>
                                          </p:cBhvr>
                                        </p:animEffect>
                                      </p:childTnLst>
                                    </p:cTn>
                                  </p:par>
                                  <p:par>
                                    <p:cTn id="107" presetID="53" presetClass="entr" presetSubtype="16" fill="hold" grpId="0" nodeType="withEffect">
                                      <p:stCondLst>
                                        <p:cond delay="4980"/>
                                      </p:stCondLst>
                                      <p:childTnLst>
                                        <p:set>
                                          <p:cBhvr>
                                            <p:cTn id="108" dur="1" fill="hold">
                                              <p:stCondLst>
                                                <p:cond delay="0"/>
                                              </p:stCondLst>
                                            </p:cTn>
                                            <p:tgtEl>
                                              <p:spTgt spid="16"/>
                                            </p:tgtEl>
                                            <p:attrNameLst>
                                              <p:attrName>style.visibility</p:attrName>
                                            </p:attrNameLst>
                                          </p:cBhvr>
                                          <p:to>
                                            <p:strVal val="visible"/>
                                          </p:to>
                                        </p:set>
                                        <p:anim calcmode="lin" valueType="num">
                                          <p:cBhvr>
                                            <p:cTn id="109" dur="800" fill="hold"/>
                                            <p:tgtEl>
                                              <p:spTgt spid="16"/>
                                            </p:tgtEl>
                                            <p:attrNameLst>
                                              <p:attrName>ppt_w</p:attrName>
                                            </p:attrNameLst>
                                          </p:cBhvr>
                                          <p:tavLst>
                                            <p:tav tm="0">
                                              <p:val>
                                                <p:fltVal val="0"/>
                                              </p:val>
                                            </p:tav>
                                            <p:tav tm="100000">
                                              <p:val>
                                                <p:strVal val="#ppt_w"/>
                                              </p:val>
                                            </p:tav>
                                          </p:tavLst>
                                        </p:anim>
                                        <p:anim calcmode="lin" valueType="num">
                                          <p:cBhvr>
                                            <p:cTn id="110" dur="800" fill="hold"/>
                                            <p:tgtEl>
                                              <p:spTgt spid="16"/>
                                            </p:tgtEl>
                                            <p:attrNameLst>
                                              <p:attrName>ppt_h</p:attrName>
                                            </p:attrNameLst>
                                          </p:cBhvr>
                                          <p:tavLst>
                                            <p:tav tm="0">
                                              <p:val>
                                                <p:fltVal val="0"/>
                                              </p:val>
                                            </p:tav>
                                            <p:tav tm="100000">
                                              <p:val>
                                                <p:strVal val="#ppt_h"/>
                                              </p:val>
                                            </p:tav>
                                          </p:tavLst>
                                        </p:anim>
                                        <p:animEffect transition="in" filter="fade">
                                          <p:cBhvr>
                                            <p:cTn id="111" dur="800"/>
                                            <p:tgtEl>
                                              <p:spTgt spid="16"/>
                                            </p:tgtEl>
                                          </p:cBhvr>
                                        </p:animEffect>
                                      </p:childTnLst>
                                    </p:cTn>
                                  </p:par>
                                  <p:par>
                                    <p:cTn id="112" presetID="53" presetClass="entr" presetSubtype="16" fill="hold" grpId="0" nodeType="withEffect">
                                      <p:stCondLst>
                                        <p:cond delay="5000"/>
                                      </p:stCondLst>
                                      <p:childTnLst>
                                        <p:set>
                                          <p:cBhvr>
                                            <p:cTn id="113" dur="1" fill="hold">
                                              <p:stCondLst>
                                                <p:cond delay="0"/>
                                              </p:stCondLst>
                                            </p:cTn>
                                            <p:tgtEl>
                                              <p:spTgt spid="33"/>
                                            </p:tgtEl>
                                            <p:attrNameLst>
                                              <p:attrName>style.visibility</p:attrName>
                                            </p:attrNameLst>
                                          </p:cBhvr>
                                          <p:to>
                                            <p:strVal val="visible"/>
                                          </p:to>
                                        </p:set>
                                        <p:anim calcmode="lin" valueType="num">
                                          <p:cBhvr>
                                            <p:cTn id="114" dur="400" fill="hold"/>
                                            <p:tgtEl>
                                              <p:spTgt spid="33"/>
                                            </p:tgtEl>
                                            <p:attrNameLst>
                                              <p:attrName>ppt_w</p:attrName>
                                            </p:attrNameLst>
                                          </p:cBhvr>
                                          <p:tavLst>
                                            <p:tav tm="0">
                                              <p:val>
                                                <p:fltVal val="0"/>
                                              </p:val>
                                            </p:tav>
                                            <p:tav tm="100000">
                                              <p:val>
                                                <p:strVal val="#ppt_w"/>
                                              </p:val>
                                            </p:tav>
                                          </p:tavLst>
                                        </p:anim>
                                        <p:anim calcmode="lin" valueType="num">
                                          <p:cBhvr>
                                            <p:cTn id="115" dur="400" fill="hold"/>
                                            <p:tgtEl>
                                              <p:spTgt spid="33"/>
                                            </p:tgtEl>
                                            <p:attrNameLst>
                                              <p:attrName>ppt_h</p:attrName>
                                            </p:attrNameLst>
                                          </p:cBhvr>
                                          <p:tavLst>
                                            <p:tav tm="0">
                                              <p:val>
                                                <p:fltVal val="0"/>
                                              </p:val>
                                            </p:tav>
                                            <p:tav tm="100000">
                                              <p:val>
                                                <p:strVal val="#ppt_h"/>
                                              </p:val>
                                            </p:tav>
                                          </p:tavLst>
                                        </p:anim>
                                        <p:animEffect transition="in" filter="fade">
                                          <p:cBhvr>
                                            <p:cTn id="116" dur="400"/>
                                            <p:tgtEl>
                                              <p:spTgt spid="33"/>
                                            </p:tgtEl>
                                          </p:cBhvr>
                                        </p:animEffect>
                                      </p:childTnLst>
                                    </p:cTn>
                                  </p:par>
                                  <p:par>
                                    <p:cTn id="117" presetID="53" presetClass="entr" presetSubtype="16" fill="hold" grpId="0" nodeType="withEffect">
                                      <p:stCondLst>
                                        <p:cond delay="502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500" fill="hold"/>
                                            <p:tgtEl>
                                              <p:spTgt spid="30"/>
                                            </p:tgtEl>
                                            <p:attrNameLst>
                                              <p:attrName>ppt_w</p:attrName>
                                            </p:attrNameLst>
                                          </p:cBhvr>
                                          <p:tavLst>
                                            <p:tav tm="0">
                                              <p:val>
                                                <p:fltVal val="0"/>
                                              </p:val>
                                            </p:tav>
                                            <p:tav tm="100000">
                                              <p:val>
                                                <p:strVal val="#ppt_w"/>
                                              </p:val>
                                            </p:tav>
                                          </p:tavLst>
                                        </p:anim>
                                        <p:anim calcmode="lin" valueType="num">
                                          <p:cBhvr>
                                            <p:cTn id="120" dur="500" fill="hold"/>
                                            <p:tgtEl>
                                              <p:spTgt spid="30"/>
                                            </p:tgtEl>
                                            <p:attrNameLst>
                                              <p:attrName>ppt_h</p:attrName>
                                            </p:attrNameLst>
                                          </p:cBhvr>
                                          <p:tavLst>
                                            <p:tav tm="0">
                                              <p:val>
                                                <p:fltVal val="0"/>
                                              </p:val>
                                            </p:tav>
                                            <p:tav tm="100000">
                                              <p:val>
                                                <p:strVal val="#ppt_h"/>
                                              </p:val>
                                            </p:tav>
                                          </p:tavLst>
                                        </p:anim>
                                        <p:animEffect transition="in" filter="fade">
                                          <p:cBhvr>
                                            <p:cTn id="121" dur="500"/>
                                            <p:tgtEl>
                                              <p:spTgt spid="30"/>
                                            </p:tgtEl>
                                          </p:cBhvr>
                                        </p:animEffect>
                                      </p:childTnLst>
                                    </p:cTn>
                                  </p:par>
                                  <p:par>
                                    <p:cTn id="122" presetID="53" presetClass="entr" presetSubtype="16" fill="hold" grpId="0" nodeType="withEffect">
                                      <p:stCondLst>
                                        <p:cond delay="5040"/>
                                      </p:stCondLst>
                                      <p:childTnLst>
                                        <p:set>
                                          <p:cBhvr>
                                            <p:cTn id="123" dur="1" fill="hold">
                                              <p:stCondLst>
                                                <p:cond delay="0"/>
                                              </p:stCondLst>
                                            </p:cTn>
                                            <p:tgtEl>
                                              <p:spTgt spid="29"/>
                                            </p:tgtEl>
                                            <p:attrNameLst>
                                              <p:attrName>style.visibility</p:attrName>
                                            </p:attrNameLst>
                                          </p:cBhvr>
                                          <p:to>
                                            <p:strVal val="visible"/>
                                          </p:to>
                                        </p:set>
                                        <p:anim calcmode="lin" valueType="num">
                                          <p:cBhvr>
                                            <p:cTn id="124" dur="600" fill="hold"/>
                                            <p:tgtEl>
                                              <p:spTgt spid="29"/>
                                            </p:tgtEl>
                                            <p:attrNameLst>
                                              <p:attrName>ppt_w</p:attrName>
                                            </p:attrNameLst>
                                          </p:cBhvr>
                                          <p:tavLst>
                                            <p:tav tm="0">
                                              <p:val>
                                                <p:fltVal val="0"/>
                                              </p:val>
                                            </p:tav>
                                            <p:tav tm="100000">
                                              <p:val>
                                                <p:strVal val="#ppt_w"/>
                                              </p:val>
                                            </p:tav>
                                          </p:tavLst>
                                        </p:anim>
                                        <p:anim calcmode="lin" valueType="num">
                                          <p:cBhvr>
                                            <p:cTn id="125" dur="600" fill="hold"/>
                                            <p:tgtEl>
                                              <p:spTgt spid="29"/>
                                            </p:tgtEl>
                                            <p:attrNameLst>
                                              <p:attrName>ppt_h</p:attrName>
                                            </p:attrNameLst>
                                          </p:cBhvr>
                                          <p:tavLst>
                                            <p:tav tm="0">
                                              <p:val>
                                                <p:fltVal val="0"/>
                                              </p:val>
                                            </p:tav>
                                            <p:tav tm="100000">
                                              <p:val>
                                                <p:strVal val="#ppt_h"/>
                                              </p:val>
                                            </p:tav>
                                          </p:tavLst>
                                        </p:anim>
                                        <p:animEffect transition="in" filter="fade">
                                          <p:cBhvr>
                                            <p:cTn id="126" dur="600"/>
                                            <p:tgtEl>
                                              <p:spTgt spid="29"/>
                                            </p:tgtEl>
                                          </p:cBhvr>
                                        </p:animEffect>
                                      </p:childTnLst>
                                    </p:cTn>
                                  </p:par>
                                  <p:par>
                                    <p:cTn id="127" presetID="53" presetClass="entr" presetSubtype="16" fill="hold" grpId="0" nodeType="withEffect">
                                      <p:stCondLst>
                                        <p:cond delay="5060"/>
                                      </p:stCondLst>
                                      <p:childTnLst>
                                        <p:set>
                                          <p:cBhvr>
                                            <p:cTn id="128" dur="1" fill="hold">
                                              <p:stCondLst>
                                                <p:cond delay="0"/>
                                              </p:stCondLst>
                                            </p:cTn>
                                            <p:tgtEl>
                                              <p:spTgt spid="26"/>
                                            </p:tgtEl>
                                            <p:attrNameLst>
                                              <p:attrName>style.visibility</p:attrName>
                                            </p:attrNameLst>
                                          </p:cBhvr>
                                          <p:to>
                                            <p:strVal val="visible"/>
                                          </p:to>
                                        </p:set>
                                        <p:anim calcmode="lin" valueType="num">
                                          <p:cBhvr>
                                            <p:cTn id="129" dur="700" fill="hold"/>
                                            <p:tgtEl>
                                              <p:spTgt spid="26"/>
                                            </p:tgtEl>
                                            <p:attrNameLst>
                                              <p:attrName>ppt_w</p:attrName>
                                            </p:attrNameLst>
                                          </p:cBhvr>
                                          <p:tavLst>
                                            <p:tav tm="0">
                                              <p:val>
                                                <p:fltVal val="0"/>
                                              </p:val>
                                            </p:tav>
                                            <p:tav tm="100000">
                                              <p:val>
                                                <p:strVal val="#ppt_w"/>
                                              </p:val>
                                            </p:tav>
                                          </p:tavLst>
                                        </p:anim>
                                        <p:anim calcmode="lin" valueType="num">
                                          <p:cBhvr>
                                            <p:cTn id="130" dur="700" fill="hold"/>
                                            <p:tgtEl>
                                              <p:spTgt spid="26"/>
                                            </p:tgtEl>
                                            <p:attrNameLst>
                                              <p:attrName>ppt_h</p:attrName>
                                            </p:attrNameLst>
                                          </p:cBhvr>
                                          <p:tavLst>
                                            <p:tav tm="0">
                                              <p:val>
                                                <p:fltVal val="0"/>
                                              </p:val>
                                            </p:tav>
                                            <p:tav tm="100000">
                                              <p:val>
                                                <p:strVal val="#ppt_h"/>
                                              </p:val>
                                            </p:tav>
                                          </p:tavLst>
                                        </p:anim>
                                        <p:animEffect transition="in" filter="fade">
                                          <p:cBhvr>
                                            <p:cTn id="131" dur="700"/>
                                            <p:tgtEl>
                                              <p:spTgt spid="26"/>
                                            </p:tgtEl>
                                          </p:cBhvr>
                                        </p:animEffect>
                                      </p:childTnLst>
                                    </p:cTn>
                                  </p:par>
                                  <p:par>
                                    <p:cTn id="132" presetID="53" presetClass="entr" presetSubtype="16" fill="hold" grpId="0" nodeType="withEffect">
                                      <p:stCondLst>
                                        <p:cond delay="508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800" fill="hold"/>
                                            <p:tgtEl>
                                              <p:spTgt spid="25"/>
                                            </p:tgtEl>
                                            <p:attrNameLst>
                                              <p:attrName>ppt_w</p:attrName>
                                            </p:attrNameLst>
                                          </p:cBhvr>
                                          <p:tavLst>
                                            <p:tav tm="0">
                                              <p:val>
                                                <p:fltVal val="0"/>
                                              </p:val>
                                            </p:tav>
                                            <p:tav tm="100000">
                                              <p:val>
                                                <p:strVal val="#ppt_w"/>
                                              </p:val>
                                            </p:tav>
                                          </p:tavLst>
                                        </p:anim>
                                        <p:anim calcmode="lin" valueType="num">
                                          <p:cBhvr>
                                            <p:cTn id="135" dur="800" fill="hold"/>
                                            <p:tgtEl>
                                              <p:spTgt spid="25"/>
                                            </p:tgtEl>
                                            <p:attrNameLst>
                                              <p:attrName>ppt_h</p:attrName>
                                            </p:attrNameLst>
                                          </p:cBhvr>
                                          <p:tavLst>
                                            <p:tav tm="0">
                                              <p:val>
                                                <p:fltVal val="0"/>
                                              </p:val>
                                            </p:tav>
                                            <p:tav tm="100000">
                                              <p:val>
                                                <p:strVal val="#ppt_h"/>
                                              </p:val>
                                            </p:tav>
                                          </p:tavLst>
                                        </p:anim>
                                        <p:animEffect transition="in" filter="fade">
                                          <p:cBhvr>
                                            <p:cTn id="136" dur="800"/>
                                            <p:tgtEl>
                                              <p:spTgt spid="25"/>
                                            </p:tgtEl>
                                          </p:cBhvr>
                                        </p:animEffect>
                                      </p:childTnLst>
                                    </p:cTn>
                                  </p:par>
                                  <p:par>
                                    <p:cTn id="137" presetID="53" presetClass="entr" presetSubtype="16" fill="hold" grpId="0" nodeType="withEffect">
                                      <p:stCondLst>
                                        <p:cond delay="5100"/>
                                      </p:stCondLst>
                                      <p:childTnLst>
                                        <p:set>
                                          <p:cBhvr>
                                            <p:cTn id="138" dur="1" fill="hold">
                                              <p:stCondLst>
                                                <p:cond delay="0"/>
                                              </p:stCondLst>
                                            </p:cTn>
                                            <p:tgtEl>
                                              <p:spTgt spid="21"/>
                                            </p:tgtEl>
                                            <p:attrNameLst>
                                              <p:attrName>style.visibility</p:attrName>
                                            </p:attrNameLst>
                                          </p:cBhvr>
                                          <p:to>
                                            <p:strVal val="visible"/>
                                          </p:to>
                                        </p:set>
                                        <p:anim calcmode="lin" valueType="num">
                                          <p:cBhvr>
                                            <p:cTn id="139" dur="400" fill="hold"/>
                                            <p:tgtEl>
                                              <p:spTgt spid="21"/>
                                            </p:tgtEl>
                                            <p:attrNameLst>
                                              <p:attrName>ppt_w</p:attrName>
                                            </p:attrNameLst>
                                          </p:cBhvr>
                                          <p:tavLst>
                                            <p:tav tm="0">
                                              <p:val>
                                                <p:fltVal val="0"/>
                                              </p:val>
                                            </p:tav>
                                            <p:tav tm="100000">
                                              <p:val>
                                                <p:strVal val="#ppt_w"/>
                                              </p:val>
                                            </p:tav>
                                          </p:tavLst>
                                        </p:anim>
                                        <p:anim calcmode="lin" valueType="num">
                                          <p:cBhvr>
                                            <p:cTn id="140" dur="400" fill="hold"/>
                                            <p:tgtEl>
                                              <p:spTgt spid="21"/>
                                            </p:tgtEl>
                                            <p:attrNameLst>
                                              <p:attrName>ppt_h</p:attrName>
                                            </p:attrNameLst>
                                          </p:cBhvr>
                                          <p:tavLst>
                                            <p:tav tm="0">
                                              <p:val>
                                                <p:fltVal val="0"/>
                                              </p:val>
                                            </p:tav>
                                            <p:tav tm="100000">
                                              <p:val>
                                                <p:strVal val="#ppt_h"/>
                                              </p:val>
                                            </p:tav>
                                          </p:tavLst>
                                        </p:anim>
                                        <p:animEffect transition="in" filter="fade">
                                          <p:cBhvr>
                                            <p:cTn id="141" dur="400"/>
                                            <p:tgtEl>
                                              <p:spTgt spid="21"/>
                                            </p:tgtEl>
                                          </p:cBhvr>
                                        </p:animEffect>
                                      </p:childTnLst>
                                    </p:cTn>
                                  </p:par>
                                  <p:par>
                                    <p:cTn id="142" presetID="53" presetClass="entr" presetSubtype="16" fill="hold" grpId="0" nodeType="withEffect">
                                      <p:stCondLst>
                                        <p:cond delay="5120"/>
                                      </p:stCondLst>
                                      <p:childTnLst>
                                        <p:set>
                                          <p:cBhvr>
                                            <p:cTn id="143" dur="1" fill="hold">
                                              <p:stCondLst>
                                                <p:cond delay="0"/>
                                              </p:stCondLst>
                                            </p:cTn>
                                            <p:tgtEl>
                                              <p:spTgt spid="19"/>
                                            </p:tgtEl>
                                            <p:attrNameLst>
                                              <p:attrName>style.visibility</p:attrName>
                                            </p:attrNameLst>
                                          </p:cBhvr>
                                          <p:to>
                                            <p:strVal val="visible"/>
                                          </p:to>
                                        </p:set>
                                        <p:anim calcmode="lin" valueType="num">
                                          <p:cBhvr>
                                            <p:cTn id="144" dur="500" fill="hold"/>
                                            <p:tgtEl>
                                              <p:spTgt spid="19"/>
                                            </p:tgtEl>
                                            <p:attrNameLst>
                                              <p:attrName>ppt_w</p:attrName>
                                            </p:attrNameLst>
                                          </p:cBhvr>
                                          <p:tavLst>
                                            <p:tav tm="0">
                                              <p:val>
                                                <p:fltVal val="0"/>
                                              </p:val>
                                            </p:tav>
                                            <p:tav tm="100000">
                                              <p:val>
                                                <p:strVal val="#ppt_w"/>
                                              </p:val>
                                            </p:tav>
                                          </p:tavLst>
                                        </p:anim>
                                        <p:anim calcmode="lin" valueType="num">
                                          <p:cBhvr>
                                            <p:cTn id="145" dur="500" fill="hold"/>
                                            <p:tgtEl>
                                              <p:spTgt spid="19"/>
                                            </p:tgtEl>
                                            <p:attrNameLst>
                                              <p:attrName>ppt_h</p:attrName>
                                            </p:attrNameLst>
                                          </p:cBhvr>
                                          <p:tavLst>
                                            <p:tav tm="0">
                                              <p:val>
                                                <p:fltVal val="0"/>
                                              </p:val>
                                            </p:tav>
                                            <p:tav tm="100000">
                                              <p:val>
                                                <p:strVal val="#ppt_h"/>
                                              </p:val>
                                            </p:tav>
                                          </p:tavLst>
                                        </p:anim>
                                        <p:animEffect transition="in" filter="fade">
                                          <p:cBhvr>
                                            <p:cTn id="146" dur="500"/>
                                            <p:tgtEl>
                                              <p:spTgt spid="19"/>
                                            </p:tgtEl>
                                          </p:cBhvr>
                                        </p:animEffect>
                                      </p:childTnLst>
                                    </p:cTn>
                                  </p:par>
                                  <p:par>
                                    <p:cTn id="147" presetID="53" presetClass="entr" presetSubtype="16" fill="hold" grpId="0" nodeType="withEffect">
                                      <p:stCondLst>
                                        <p:cond delay="5140"/>
                                      </p:stCondLst>
                                      <p:childTnLst>
                                        <p:set>
                                          <p:cBhvr>
                                            <p:cTn id="148" dur="1" fill="hold">
                                              <p:stCondLst>
                                                <p:cond delay="0"/>
                                              </p:stCondLst>
                                            </p:cTn>
                                            <p:tgtEl>
                                              <p:spTgt spid="18"/>
                                            </p:tgtEl>
                                            <p:attrNameLst>
                                              <p:attrName>style.visibility</p:attrName>
                                            </p:attrNameLst>
                                          </p:cBhvr>
                                          <p:to>
                                            <p:strVal val="visible"/>
                                          </p:to>
                                        </p:set>
                                        <p:anim calcmode="lin" valueType="num">
                                          <p:cBhvr>
                                            <p:cTn id="149" dur="600" fill="hold"/>
                                            <p:tgtEl>
                                              <p:spTgt spid="18"/>
                                            </p:tgtEl>
                                            <p:attrNameLst>
                                              <p:attrName>ppt_w</p:attrName>
                                            </p:attrNameLst>
                                          </p:cBhvr>
                                          <p:tavLst>
                                            <p:tav tm="0">
                                              <p:val>
                                                <p:fltVal val="0"/>
                                              </p:val>
                                            </p:tav>
                                            <p:tav tm="100000">
                                              <p:val>
                                                <p:strVal val="#ppt_w"/>
                                              </p:val>
                                            </p:tav>
                                          </p:tavLst>
                                        </p:anim>
                                        <p:anim calcmode="lin" valueType="num">
                                          <p:cBhvr>
                                            <p:cTn id="150" dur="600" fill="hold"/>
                                            <p:tgtEl>
                                              <p:spTgt spid="18"/>
                                            </p:tgtEl>
                                            <p:attrNameLst>
                                              <p:attrName>ppt_h</p:attrName>
                                            </p:attrNameLst>
                                          </p:cBhvr>
                                          <p:tavLst>
                                            <p:tav tm="0">
                                              <p:val>
                                                <p:fltVal val="0"/>
                                              </p:val>
                                            </p:tav>
                                            <p:tav tm="100000">
                                              <p:val>
                                                <p:strVal val="#ppt_h"/>
                                              </p:val>
                                            </p:tav>
                                          </p:tavLst>
                                        </p:anim>
                                        <p:animEffect transition="in" filter="fade">
                                          <p:cBhvr>
                                            <p:cTn id="151" dur="600"/>
                                            <p:tgtEl>
                                              <p:spTgt spid="18"/>
                                            </p:tgtEl>
                                          </p:cBhvr>
                                        </p:animEffect>
                                      </p:childTnLst>
                                    </p:cTn>
                                  </p:par>
                                  <p:par>
                                    <p:cTn id="152" presetID="53" presetClass="entr" presetSubtype="16" fill="hold" grpId="0" nodeType="withEffect">
                                      <p:stCondLst>
                                        <p:cond delay="5160"/>
                                      </p:stCondLst>
                                      <p:childTnLst>
                                        <p:set>
                                          <p:cBhvr>
                                            <p:cTn id="153" dur="1" fill="hold">
                                              <p:stCondLst>
                                                <p:cond delay="0"/>
                                              </p:stCondLst>
                                            </p:cTn>
                                            <p:tgtEl>
                                              <p:spTgt spid="22"/>
                                            </p:tgtEl>
                                            <p:attrNameLst>
                                              <p:attrName>style.visibility</p:attrName>
                                            </p:attrNameLst>
                                          </p:cBhvr>
                                          <p:to>
                                            <p:strVal val="visible"/>
                                          </p:to>
                                        </p:set>
                                        <p:anim calcmode="lin" valueType="num">
                                          <p:cBhvr>
                                            <p:cTn id="154" dur="700" fill="hold"/>
                                            <p:tgtEl>
                                              <p:spTgt spid="22"/>
                                            </p:tgtEl>
                                            <p:attrNameLst>
                                              <p:attrName>ppt_w</p:attrName>
                                            </p:attrNameLst>
                                          </p:cBhvr>
                                          <p:tavLst>
                                            <p:tav tm="0">
                                              <p:val>
                                                <p:fltVal val="0"/>
                                              </p:val>
                                            </p:tav>
                                            <p:tav tm="100000">
                                              <p:val>
                                                <p:strVal val="#ppt_w"/>
                                              </p:val>
                                            </p:tav>
                                          </p:tavLst>
                                        </p:anim>
                                        <p:anim calcmode="lin" valueType="num">
                                          <p:cBhvr>
                                            <p:cTn id="155" dur="700" fill="hold"/>
                                            <p:tgtEl>
                                              <p:spTgt spid="22"/>
                                            </p:tgtEl>
                                            <p:attrNameLst>
                                              <p:attrName>ppt_h</p:attrName>
                                            </p:attrNameLst>
                                          </p:cBhvr>
                                          <p:tavLst>
                                            <p:tav tm="0">
                                              <p:val>
                                                <p:fltVal val="0"/>
                                              </p:val>
                                            </p:tav>
                                            <p:tav tm="100000">
                                              <p:val>
                                                <p:strVal val="#ppt_h"/>
                                              </p:val>
                                            </p:tav>
                                          </p:tavLst>
                                        </p:anim>
                                        <p:animEffect transition="in" filter="fade">
                                          <p:cBhvr>
                                            <p:cTn id="156" dur="700"/>
                                            <p:tgtEl>
                                              <p:spTgt spid="22"/>
                                            </p:tgtEl>
                                          </p:cBhvr>
                                        </p:animEffect>
                                      </p:childTnLst>
                                    </p:cTn>
                                  </p:par>
                                  <p:par>
                                    <p:cTn id="157" presetID="53" presetClass="entr" presetSubtype="16" fill="hold" grpId="0" nodeType="withEffect">
                                      <p:stCondLst>
                                        <p:cond delay="5180"/>
                                      </p:stCondLst>
                                      <p:childTnLst>
                                        <p:set>
                                          <p:cBhvr>
                                            <p:cTn id="158" dur="1" fill="hold">
                                              <p:stCondLst>
                                                <p:cond delay="0"/>
                                              </p:stCondLst>
                                            </p:cTn>
                                            <p:tgtEl>
                                              <p:spTgt spid="24"/>
                                            </p:tgtEl>
                                            <p:attrNameLst>
                                              <p:attrName>style.visibility</p:attrName>
                                            </p:attrNameLst>
                                          </p:cBhvr>
                                          <p:to>
                                            <p:strVal val="visible"/>
                                          </p:to>
                                        </p:set>
                                        <p:anim calcmode="lin" valueType="num">
                                          <p:cBhvr>
                                            <p:cTn id="159" dur="800" fill="hold"/>
                                            <p:tgtEl>
                                              <p:spTgt spid="24"/>
                                            </p:tgtEl>
                                            <p:attrNameLst>
                                              <p:attrName>ppt_w</p:attrName>
                                            </p:attrNameLst>
                                          </p:cBhvr>
                                          <p:tavLst>
                                            <p:tav tm="0">
                                              <p:val>
                                                <p:fltVal val="0"/>
                                              </p:val>
                                            </p:tav>
                                            <p:tav tm="100000">
                                              <p:val>
                                                <p:strVal val="#ppt_w"/>
                                              </p:val>
                                            </p:tav>
                                          </p:tavLst>
                                        </p:anim>
                                        <p:anim calcmode="lin" valueType="num">
                                          <p:cBhvr>
                                            <p:cTn id="160" dur="800" fill="hold"/>
                                            <p:tgtEl>
                                              <p:spTgt spid="24"/>
                                            </p:tgtEl>
                                            <p:attrNameLst>
                                              <p:attrName>ppt_h</p:attrName>
                                            </p:attrNameLst>
                                          </p:cBhvr>
                                          <p:tavLst>
                                            <p:tav tm="0">
                                              <p:val>
                                                <p:fltVal val="0"/>
                                              </p:val>
                                            </p:tav>
                                            <p:tav tm="100000">
                                              <p:val>
                                                <p:strVal val="#ppt_h"/>
                                              </p:val>
                                            </p:tav>
                                          </p:tavLst>
                                        </p:anim>
                                        <p:animEffect transition="in" filter="fade">
                                          <p:cBhvr>
                                            <p:cTn id="161" dur="800"/>
                                            <p:tgtEl>
                                              <p:spTgt spid="24"/>
                                            </p:tgtEl>
                                          </p:cBhvr>
                                        </p:animEffect>
                                      </p:childTnLst>
                                    </p:cTn>
                                  </p:par>
                                  <p:par>
                                    <p:cTn id="162" presetID="53" presetClass="entr" presetSubtype="16" fill="hold" grpId="0" nodeType="withEffect">
                                      <p:stCondLst>
                                        <p:cond delay="5200"/>
                                      </p:stCondLst>
                                      <p:childTnLst>
                                        <p:set>
                                          <p:cBhvr>
                                            <p:cTn id="163" dur="1" fill="hold">
                                              <p:stCondLst>
                                                <p:cond delay="0"/>
                                              </p:stCondLst>
                                            </p:cTn>
                                            <p:tgtEl>
                                              <p:spTgt spid="23"/>
                                            </p:tgtEl>
                                            <p:attrNameLst>
                                              <p:attrName>style.visibility</p:attrName>
                                            </p:attrNameLst>
                                          </p:cBhvr>
                                          <p:to>
                                            <p:strVal val="visible"/>
                                          </p:to>
                                        </p:set>
                                        <p:anim calcmode="lin" valueType="num">
                                          <p:cBhvr>
                                            <p:cTn id="164" dur="400" fill="hold"/>
                                            <p:tgtEl>
                                              <p:spTgt spid="23"/>
                                            </p:tgtEl>
                                            <p:attrNameLst>
                                              <p:attrName>ppt_w</p:attrName>
                                            </p:attrNameLst>
                                          </p:cBhvr>
                                          <p:tavLst>
                                            <p:tav tm="0">
                                              <p:val>
                                                <p:fltVal val="0"/>
                                              </p:val>
                                            </p:tav>
                                            <p:tav tm="100000">
                                              <p:val>
                                                <p:strVal val="#ppt_w"/>
                                              </p:val>
                                            </p:tav>
                                          </p:tavLst>
                                        </p:anim>
                                        <p:anim calcmode="lin" valueType="num">
                                          <p:cBhvr>
                                            <p:cTn id="165" dur="400" fill="hold"/>
                                            <p:tgtEl>
                                              <p:spTgt spid="23"/>
                                            </p:tgtEl>
                                            <p:attrNameLst>
                                              <p:attrName>ppt_h</p:attrName>
                                            </p:attrNameLst>
                                          </p:cBhvr>
                                          <p:tavLst>
                                            <p:tav tm="0">
                                              <p:val>
                                                <p:fltVal val="0"/>
                                              </p:val>
                                            </p:tav>
                                            <p:tav tm="100000">
                                              <p:val>
                                                <p:strVal val="#ppt_h"/>
                                              </p:val>
                                            </p:tav>
                                          </p:tavLst>
                                        </p:anim>
                                        <p:animEffect transition="in" filter="fade">
                                          <p:cBhvr>
                                            <p:cTn id="166" dur="400"/>
                                            <p:tgtEl>
                                              <p:spTgt spid="23"/>
                                            </p:tgtEl>
                                          </p:cBhvr>
                                        </p:animEffect>
                                      </p:childTnLst>
                                    </p:cTn>
                                  </p:par>
                                  <p:par>
                                    <p:cTn id="167" presetID="53" presetClass="entr" presetSubtype="16" fill="hold" grpId="0" nodeType="withEffect">
                                      <p:stCondLst>
                                        <p:cond delay="5220"/>
                                      </p:stCondLst>
                                      <p:childTnLst>
                                        <p:set>
                                          <p:cBhvr>
                                            <p:cTn id="168" dur="1" fill="hold">
                                              <p:stCondLst>
                                                <p:cond delay="0"/>
                                              </p:stCondLst>
                                            </p:cTn>
                                            <p:tgtEl>
                                              <p:spTgt spid="20"/>
                                            </p:tgtEl>
                                            <p:attrNameLst>
                                              <p:attrName>style.visibility</p:attrName>
                                            </p:attrNameLst>
                                          </p:cBhvr>
                                          <p:to>
                                            <p:strVal val="visible"/>
                                          </p:to>
                                        </p:set>
                                        <p:anim calcmode="lin" valueType="num">
                                          <p:cBhvr>
                                            <p:cTn id="169" dur="500" fill="hold"/>
                                            <p:tgtEl>
                                              <p:spTgt spid="20"/>
                                            </p:tgtEl>
                                            <p:attrNameLst>
                                              <p:attrName>ppt_w</p:attrName>
                                            </p:attrNameLst>
                                          </p:cBhvr>
                                          <p:tavLst>
                                            <p:tav tm="0">
                                              <p:val>
                                                <p:fltVal val="0"/>
                                              </p:val>
                                            </p:tav>
                                            <p:tav tm="100000">
                                              <p:val>
                                                <p:strVal val="#ppt_w"/>
                                              </p:val>
                                            </p:tav>
                                          </p:tavLst>
                                        </p:anim>
                                        <p:anim calcmode="lin" valueType="num">
                                          <p:cBhvr>
                                            <p:cTn id="170" dur="500" fill="hold"/>
                                            <p:tgtEl>
                                              <p:spTgt spid="20"/>
                                            </p:tgtEl>
                                            <p:attrNameLst>
                                              <p:attrName>ppt_h</p:attrName>
                                            </p:attrNameLst>
                                          </p:cBhvr>
                                          <p:tavLst>
                                            <p:tav tm="0">
                                              <p:val>
                                                <p:fltVal val="0"/>
                                              </p:val>
                                            </p:tav>
                                            <p:tav tm="100000">
                                              <p:val>
                                                <p:strVal val="#ppt_h"/>
                                              </p:val>
                                            </p:tav>
                                          </p:tavLst>
                                        </p:anim>
                                        <p:animEffect transition="in" filter="fade">
                                          <p:cBhvr>
                                            <p:cTn id="171" dur="500"/>
                                            <p:tgtEl>
                                              <p:spTgt spid="20"/>
                                            </p:tgtEl>
                                          </p:cBhvr>
                                        </p:animEffect>
                                      </p:childTnLst>
                                    </p:cTn>
                                  </p:par>
                                  <p:par>
                                    <p:cTn id="172" presetID="53" presetClass="entr" presetSubtype="16" fill="hold" grpId="0" nodeType="withEffect">
                                      <p:stCondLst>
                                        <p:cond delay="5240"/>
                                      </p:stCondLst>
                                      <p:childTnLst>
                                        <p:set>
                                          <p:cBhvr>
                                            <p:cTn id="173" dur="1" fill="hold">
                                              <p:stCondLst>
                                                <p:cond delay="0"/>
                                              </p:stCondLst>
                                            </p:cTn>
                                            <p:tgtEl>
                                              <p:spTgt spid="17"/>
                                            </p:tgtEl>
                                            <p:attrNameLst>
                                              <p:attrName>style.visibility</p:attrName>
                                            </p:attrNameLst>
                                          </p:cBhvr>
                                          <p:to>
                                            <p:strVal val="visible"/>
                                          </p:to>
                                        </p:set>
                                        <p:anim calcmode="lin" valueType="num">
                                          <p:cBhvr>
                                            <p:cTn id="174" dur="700" fill="hold"/>
                                            <p:tgtEl>
                                              <p:spTgt spid="17"/>
                                            </p:tgtEl>
                                            <p:attrNameLst>
                                              <p:attrName>ppt_w</p:attrName>
                                            </p:attrNameLst>
                                          </p:cBhvr>
                                          <p:tavLst>
                                            <p:tav tm="0">
                                              <p:val>
                                                <p:fltVal val="0"/>
                                              </p:val>
                                            </p:tav>
                                            <p:tav tm="100000">
                                              <p:val>
                                                <p:strVal val="#ppt_w"/>
                                              </p:val>
                                            </p:tav>
                                          </p:tavLst>
                                        </p:anim>
                                        <p:anim calcmode="lin" valueType="num">
                                          <p:cBhvr>
                                            <p:cTn id="175" dur="700" fill="hold"/>
                                            <p:tgtEl>
                                              <p:spTgt spid="17"/>
                                            </p:tgtEl>
                                            <p:attrNameLst>
                                              <p:attrName>ppt_h</p:attrName>
                                            </p:attrNameLst>
                                          </p:cBhvr>
                                          <p:tavLst>
                                            <p:tav tm="0">
                                              <p:val>
                                                <p:fltVal val="0"/>
                                              </p:val>
                                            </p:tav>
                                            <p:tav tm="100000">
                                              <p:val>
                                                <p:strVal val="#ppt_h"/>
                                              </p:val>
                                            </p:tav>
                                          </p:tavLst>
                                        </p:anim>
                                        <p:animEffect transition="in" filter="fade">
                                          <p:cBhvr>
                                            <p:cTn id="176"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10" grpId="0" animBg="1"/>
          <p:bldP spid="10" grpId="1" animBg="1"/>
          <p:bldP spid="10" grpId="2" animBg="1"/>
          <p:bldP spid="11" grpId="0"/>
          <p:bldP spid="11" grpId="1"/>
          <p:bldP spid="11" grpId="2"/>
          <p:bldP spid="5" grpId="0" animBg="1"/>
          <p:bldP spid="5" grpId="1" animBg="1"/>
          <p:bldP spid="5" grpId="2" animBg="1"/>
          <p:bldP spid="5" grpId="3" animBg="1"/>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8" grpId="2" animBg="1"/>
          <p:bldP spid="8" grpId="3" animBg="1"/>
          <p:bldP spid="9" grpId="0" animBg="1"/>
          <p:bldP spid="9" grpId="1" animBg="1"/>
          <p:bldP spid="9" grpId="2" animBg="1"/>
          <p:bldP spid="9" grpId="3" animBg="1"/>
          <p:bldP spid="3" grpId="1"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 presetClass="exit" presetSubtype="4" fill="hold" grpId="1" nodeType="withEffect">
                                      <p:stCondLst>
                                        <p:cond delay="1000"/>
                                      </p:stCondLst>
                                      <p:childTnLst>
                                        <p:anim calcmode="lin" valueType="num">
                                          <p:cBhvr additive="base">
                                            <p:cTn id="15" dur="500"/>
                                            <p:tgtEl>
                                              <p:spTgt spid="4"/>
                                            </p:tgtEl>
                                            <p:attrNameLst>
                                              <p:attrName>ppt_x</p:attrName>
                                            </p:attrNameLst>
                                          </p:cBhvr>
                                          <p:tavLst>
                                            <p:tav tm="0">
                                              <p:val>
                                                <p:strVal val="ppt_x"/>
                                              </p:val>
                                            </p:tav>
                                            <p:tav tm="100000">
                                              <p:val>
                                                <p:strVal val="ppt_x"/>
                                              </p:val>
                                            </p:tav>
                                          </p:tavLst>
                                        </p:anim>
                                        <p:anim calcmode="lin" valueType="num">
                                          <p:cBhvr additive="base">
                                            <p:cTn id="16" dur="500"/>
                                            <p:tgtEl>
                                              <p:spTgt spid="4"/>
                                            </p:tgtEl>
                                            <p:attrNameLst>
                                              <p:attrName>ppt_y</p:attrName>
                                            </p:attrNameLst>
                                          </p:cBhvr>
                                          <p:tavLst>
                                            <p:tav tm="0">
                                              <p:val>
                                                <p:strVal val="ppt_y"/>
                                              </p:val>
                                            </p:tav>
                                            <p:tav tm="100000">
                                              <p:val>
                                                <p:strVal val="1+ppt_h/2"/>
                                              </p:val>
                                            </p:tav>
                                          </p:tavLst>
                                        </p:anim>
                                        <p:set>
                                          <p:cBhvr>
                                            <p:cTn id="17" dur="1" fill="hold">
                                              <p:stCondLst>
                                                <p:cond delay="499"/>
                                              </p:stCondLst>
                                            </p:cTn>
                                            <p:tgtEl>
                                              <p:spTgt spid="4"/>
                                            </p:tgtEl>
                                            <p:attrNameLst>
                                              <p:attrName>style.visibility</p:attrName>
                                            </p:attrNameLst>
                                          </p:cBhvr>
                                          <p:to>
                                            <p:strVal val="hidden"/>
                                          </p:to>
                                        </p:set>
                                      </p:childTnLst>
                                    </p:cTn>
                                  </p:par>
                                  <p:par>
                                    <p:cTn id="18" presetID="2" presetClass="exit" presetSubtype="4" fill="hold" grpId="1" nodeType="withEffect">
                                      <p:stCondLst>
                                        <p:cond delay="1000"/>
                                      </p:stCondLst>
                                      <p:childTnLst>
                                        <p:anim calcmode="lin" valueType="num">
                                          <p:cBhvr additive="base">
                                            <p:cTn id="19" dur="500"/>
                                            <p:tgtEl>
                                              <p:spTgt spid="11"/>
                                            </p:tgtEl>
                                            <p:attrNameLst>
                                              <p:attrName>ppt_x</p:attrName>
                                            </p:attrNameLst>
                                          </p:cBhvr>
                                          <p:tavLst>
                                            <p:tav tm="0">
                                              <p:val>
                                                <p:strVal val="ppt_x"/>
                                              </p:val>
                                            </p:tav>
                                            <p:tav tm="100000">
                                              <p:val>
                                                <p:strVal val="ppt_x"/>
                                              </p:val>
                                            </p:tav>
                                          </p:tavLst>
                                        </p:anim>
                                        <p:anim calcmode="lin" valueType="num">
                                          <p:cBhvr additive="base">
                                            <p:cTn id="20" dur="500"/>
                                            <p:tgtEl>
                                              <p:spTgt spid="11"/>
                                            </p:tgtEl>
                                            <p:attrNameLst>
                                              <p:attrName>ppt_y</p:attrName>
                                            </p:attrNameLst>
                                          </p:cBhvr>
                                          <p:tavLst>
                                            <p:tav tm="0">
                                              <p:val>
                                                <p:strVal val="ppt_y"/>
                                              </p:val>
                                            </p:tav>
                                            <p:tav tm="100000">
                                              <p:val>
                                                <p:strVal val="1+ppt_h/2"/>
                                              </p:val>
                                            </p:tav>
                                          </p:tavLst>
                                        </p:anim>
                                        <p:set>
                                          <p:cBhvr>
                                            <p:cTn id="21" dur="1" fill="hold">
                                              <p:stCondLst>
                                                <p:cond delay="499"/>
                                              </p:stCondLst>
                                            </p:cTn>
                                            <p:tgtEl>
                                              <p:spTgt spid="11"/>
                                            </p:tgtEl>
                                            <p:attrNameLst>
                                              <p:attrName>style.visibility</p:attrName>
                                            </p:attrNameLst>
                                          </p:cBhvr>
                                          <p:to>
                                            <p:strVal val="hidden"/>
                                          </p:to>
                                        </p:set>
                                      </p:childTnLst>
                                    </p:cTn>
                                  </p:par>
                                  <p:par>
                                    <p:cTn id="22" presetID="2" presetClass="exit" presetSubtype="4" fill="hold" grpId="1" nodeType="withEffect">
                                      <p:stCondLst>
                                        <p:cond delay="1000"/>
                                      </p:stCondLst>
                                      <p:childTnLst>
                                        <p:anim calcmode="lin" valueType="num">
                                          <p:cBhvr additive="base">
                                            <p:cTn id="23" dur="500"/>
                                            <p:tgtEl>
                                              <p:spTgt spid="10"/>
                                            </p:tgtEl>
                                            <p:attrNameLst>
                                              <p:attrName>ppt_x</p:attrName>
                                            </p:attrNameLst>
                                          </p:cBhvr>
                                          <p:tavLst>
                                            <p:tav tm="0">
                                              <p:val>
                                                <p:strVal val="ppt_x"/>
                                              </p:val>
                                            </p:tav>
                                            <p:tav tm="100000">
                                              <p:val>
                                                <p:strVal val="ppt_x"/>
                                              </p:val>
                                            </p:tav>
                                          </p:tavLst>
                                        </p:anim>
                                        <p:anim calcmode="lin" valueType="num">
                                          <p:cBhvr additive="base">
                                            <p:cTn id="24" dur="500"/>
                                            <p:tgtEl>
                                              <p:spTgt spid="10"/>
                                            </p:tgtEl>
                                            <p:attrNameLst>
                                              <p:attrName>ppt_y</p:attrName>
                                            </p:attrNameLst>
                                          </p:cBhvr>
                                          <p:tavLst>
                                            <p:tav tm="0">
                                              <p:val>
                                                <p:strVal val="ppt_y"/>
                                              </p:val>
                                            </p:tav>
                                            <p:tav tm="100000">
                                              <p:val>
                                                <p:strVal val="1+ppt_h/2"/>
                                              </p:val>
                                            </p:tav>
                                          </p:tavLst>
                                        </p:anim>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2" nodeType="withEffect">
                                      <p:stCondLst>
                                        <p:cond delay="1000"/>
                                      </p:stCondLst>
                                      <p:childTnLst>
                                        <p:animEffect transition="out" filter="fade">
                                          <p:cBhvr>
                                            <p:cTn id="27" dur="250"/>
                                            <p:tgtEl>
                                              <p:spTgt spid="4"/>
                                            </p:tgtEl>
                                          </p:cBhvr>
                                        </p:animEffect>
                                        <p:set>
                                          <p:cBhvr>
                                            <p:cTn id="28" dur="1" fill="hold">
                                              <p:stCondLst>
                                                <p:cond delay="249"/>
                                              </p:stCondLst>
                                            </p:cTn>
                                            <p:tgtEl>
                                              <p:spTgt spid="4"/>
                                            </p:tgtEl>
                                            <p:attrNameLst>
                                              <p:attrName>style.visibility</p:attrName>
                                            </p:attrNameLst>
                                          </p:cBhvr>
                                          <p:to>
                                            <p:strVal val="hidden"/>
                                          </p:to>
                                        </p:set>
                                      </p:childTnLst>
                                    </p:cTn>
                                  </p:par>
                                  <p:par>
                                    <p:cTn id="29" presetID="10" presetClass="exit" presetSubtype="0" fill="hold" grpId="2" nodeType="withEffect">
                                      <p:stCondLst>
                                        <p:cond delay="100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2" nodeType="withEffect">
                                      <p:stCondLst>
                                        <p:cond delay="1000"/>
                                      </p:stCondLst>
                                      <p:childTnLst>
                                        <p:animEffect transition="out" filter="fade">
                                          <p:cBhvr>
                                            <p:cTn id="33" dur="250"/>
                                            <p:tgtEl>
                                              <p:spTgt spid="10"/>
                                            </p:tgtEl>
                                          </p:cBhvr>
                                        </p:animEffect>
                                        <p:set>
                                          <p:cBhvr>
                                            <p:cTn id="34" dur="1" fill="hold">
                                              <p:stCondLst>
                                                <p:cond delay="249"/>
                                              </p:stCondLst>
                                            </p:cTn>
                                            <p:tgtEl>
                                              <p:spTgt spid="10"/>
                                            </p:tgtEl>
                                            <p:attrNameLst>
                                              <p:attrName>style.visibility</p:attrName>
                                            </p:attrNameLst>
                                          </p:cBhvr>
                                          <p:to>
                                            <p:strVal val="hidden"/>
                                          </p:to>
                                        </p:set>
                                      </p:childTnLst>
                                    </p:cTn>
                                  </p:par>
                                  <p:par>
                                    <p:cTn id="35" presetID="2" presetClass="entr" presetSubtype="1" fill="hold" grpId="0" nodeType="withEffect">
                                      <p:stCondLst>
                                        <p:cond delay="14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600" fill="hold"/>
                                            <p:tgtEl>
                                              <p:spTgt spid="7"/>
                                            </p:tgtEl>
                                            <p:attrNameLst>
                                              <p:attrName>ppt_x</p:attrName>
                                            </p:attrNameLst>
                                          </p:cBhvr>
                                          <p:tavLst>
                                            <p:tav tm="0">
                                              <p:val>
                                                <p:strVal val="#ppt_x"/>
                                              </p:val>
                                            </p:tav>
                                            <p:tav tm="100000">
                                              <p:val>
                                                <p:strVal val="#ppt_x"/>
                                              </p:val>
                                            </p:tav>
                                          </p:tavLst>
                                        </p:anim>
                                        <p:anim calcmode="lin" valueType="num">
                                          <p:cBhvr additive="base">
                                            <p:cTn id="38" dur="600" fill="hold"/>
                                            <p:tgtEl>
                                              <p:spTgt spid="7"/>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150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600" fill="hold"/>
                                            <p:tgtEl>
                                              <p:spTgt spid="6"/>
                                            </p:tgtEl>
                                            <p:attrNameLst>
                                              <p:attrName>ppt_x</p:attrName>
                                            </p:attrNameLst>
                                          </p:cBhvr>
                                          <p:tavLst>
                                            <p:tav tm="0">
                                              <p:val>
                                                <p:strVal val="#ppt_x"/>
                                              </p:val>
                                            </p:tav>
                                            <p:tav tm="100000">
                                              <p:val>
                                                <p:strVal val="#ppt_x"/>
                                              </p:val>
                                            </p:tav>
                                          </p:tavLst>
                                        </p:anim>
                                        <p:anim calcmode="lin" valueType="num">
                                          <p:cBhvr additive="base">
                                            <p:cTn id="42" dur="600" fill="hold"/>
                                            <p:tgtEl>
                                              <p:spTgt spid="6"/>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160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600" fill="hold"/>
                                            <p:tgtEl>
                                              <p:spTgt spid="8"/>
                                            </p:tgtEl>
                                            <p:attrNameLst>
                                              <p:attrName>ppt_x</p:attrName>
                                            </p:attrNameLst>
                                          </p:cBhvr>
                                          <p:tavLst>
                                            <p:tav tm="0">
                                              <p:val>
                                                <p:strVal val="#ppt_x"/>
                                              </p:val>
                                            </p:tav>
                                            <p:tav tm="100000">
                                              <p:val>
                                                <p:strVal val="#ppt_x"/>
                                              </p:val>
                                            </p:tav>
                                          </p:tavLst>
                                        </p:anim>
                                        <p:anim calcmode="lin" valueType="num">
                                          <p:cBhvr additive="base">
                                            <p:cTn id="46" dur="600" fill="hold"/>
                                            <p:tgtEl>
                                              <p:spTgt spid="8"/>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170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600" fill="hold"/>
                                            <p:tgtEl>
                                              <p:spTgt spid="5"/>
                                            </p:tgtEl>
                                            <p:attrNameLst>
                                              <p:attrName>ppt_x</p:attrName>
                                            </p:attrNameLst>
                                          </p:cBhvr>
                                          <p:tavLst>
                                            <p:tav tm="0">
                                              <p:val>
                                                <p:strVal val="#ppt_x"/>
                                              </p:val>
                                            </p:tav>
                                            <p:tav tm="100000">
                                              <p:val>
                                                <p:strVal val="#ppt_x"/>
                                              </p:val>
                                            </p:tav>
                                          </p:tavLst>
                                        </p:anim>
                                        <p:anim calcmode="lin" valueType="num">
                                          <p:cBhvr additive="base">
                                            <p:cTn id="50" dur="600" fill="hold"/>
                                            <p:tgtEl>
                                              <p:spTgt spid="5"/>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180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600" fill="hold"/>
                                            <p:tgtEl>
                                              <p:spTgt spid="9"/>
                                            </p:tgtEl>
                                            <p:attrNameLst>
                                              <p:attrName>ppt_x</p:attrName>
                                            </p:attrNameLst>
                                          </p:cBhvr>
                                          <p:tavLst>
                                            <p:tav tm="0">
                                              <p:val>
                                                <p:strVal val="#ppt_x"/>
                                              </p:val>
                                            </p:tav>
                                            <p:tav tm="100000">
                                              <p:val>
                                                <p:strVal val="#ppt_x"/>
                                              </p:val>
                                            </p:tav>
                                          </p:tavLst>
                                        </p:anim>
                                        <p:anim calcmode="lin" valueType="num">
                                          <p:cBhvr additive="base">
                                            <p:cTn id="54" dur="600" fill="hold"/>
                                            <p:tgtEl>
                                              <p:spTgt spid="9"/>
                                            </p:tgtEl>
                                            <p:attrNameLst>
                                              <p:attrName>ppt_y</p:attrName>
                                            </p:attrNameLst>
                                          </p:cBhvr>
                                          <p:tavLst>
                                            <p:tav tm="0">
                                              <p:val>
                                                <p:strVal val="0-#ppt_h/2"/>
                                              </p:val>
                                            </p:tav>
                                            <p:tav tm="100000">
                                              <p:val>
                                                <p:strVal val="#ppt_y"/>
                                              </p:val>
                                            </p:tav>
                                          </p:tavLst>
                                        </p:anim>
                                      </p:childTnLst>
                                    </p:cTn>
                                  </p:par>
                                  <p:par>
                                    <p:cTn id="55" presetID="64" presetClass="path" presetSubtype="0" accel="50000" decel="50000" fill="hold" grpId="1" nodeType="withEffect">
                                      <p:stCondLst>
                                        <p:cond delay="2500"/>
                                      </p:stCondLst>
                                      <p:childTnLst>
                                        <p:animMotion origin="layout" path="M 3.33333E-6 0 L 3.33333E-6 -0.0544 " pathEditMode="relative" rAng="0" ptsTypes="AA">
                                          <p:cBhvr>
                                            <p:cTn id="56" dur="500" fill="hold"/>
                                            <p:tgtEl>
                                              <p:spTgt spid="5"/>
                                            </p:tgtEl>
                                            <p:attrNameLst>
                                              <p:attrName>ppt_x</p:attrName>
                                              <p:attrName>ppt_y</p:attrName>
                                            </p:attrNameLst>
                                          </p:cBhvr>
                                          <p:rCtr x="0" y="-2731"/>
                                        </p:animMotion>
                                      </p:childTnLst>
                                    </p:cTn>
                                  </p:par>
                                  <p:par>
                                    <p:cTn id="57" presetID="42" presetClass="path" presetSubtype="0" accel="50000" decel="50000" fill="hold" grpId="2" nodeType="withEffect">
                                      <p:stCondLst>
                                        <p:cond delay="3000"/>
                                      </p:stCondLst>
                                      <p:childTnLst>
                                        <p:animMotion origin="layout" path="M -1.20542E-6 -0.0544 L -1.20542E-6 -0.00023 " pathEditMode="relative" rAng="0" ptsTypes="AA">
                                          <p:cBhvr>
                                            <p:cTn id="58" dur="500" fill="hold"/>
                                            <p:tgtEl>
                                              <p:spTgt spid="5"/>
                                            </p:tgtEl>
                                            <p:attrNameLst>
                                              <p:attrName>ppt_x</p:attrName>
                                              <p:attrName>ppt_y</p:attrName>
                                            </p:attrNameLst>
                                          </p:cBhvr>
                                          <p:rCtr x="0" y="2708"/>
                                        </p:animMotion>
                                      </p:childTnLst>
                                    </p:cTn>
                                  </p:par>
                                  <p:par>
                                    <p:cTn id="59" presetID="64" presetClass="path" presetSubtype="0" accel="50000" decel="50000" fill="hold" grpId="1" nodeType="withEffect">
                                      <p:stCondLst>
                                        <p:cond delay="2600"/>
                                      </p:stCondLst>
                                      <p:childTnLst>
                                        <p:animMotion origin="layout" path="M 3.33333E-6 0 L 3.33333E-6 -0.0544 " pathEditMode="relative" rAng="0" ptsTypes="AA">
                                          <p:cBhvr>
                                            <p:cTn id="60" dur="500" fill="hold"/>
                                            <p:tgtEl>
                                              <p:spTgt spid="6"/>
                                            </p:tgtEl>
                                            <p:attrNameLst>
                                              <p:attrName>ppt_x</p:attrName>
                                              <p:attrName>ppt_y</p:attrName>
                                            </p:attrNameLst>
                                          </p:cBhvr>
                                          <p:rCtr x="0" y="-2731"/>
                                        </p:animMotion>
                                      </p:childTnLst>
                                    </p:cTn>
                                  </p:par>
                                  <p:par>
                                    <p:cTn id="61" presetID="42" presetClass="path" presetSubtype="0" accel="50000" decel="50000" fill="hold" grpId="2" nodeType="withEffect">
                                      <p:stCondLst>
                                        <p:cond delay="3100"/>
                                      </p:stCondLst>
                                      <p:childTnLst>
                                        <p:animMotion origin="layout" path="M -1.20542E-6 -0.0544 L -1.20542E-6 -0.00023 " pathEditMode="relative" rAng="0" ptsTypes="AA">
                                          <p:cBhvr>
                                            <p:cTn id="62" dur="500" fill="hold"/>
                                            <p:tgtEl>
                                              <p:spTgt spid="6"/>
                                            </p:tgtEl>
                                            <p:attrNameLst>
                                              <p:attrName>ppt_x</p:attrName>
                                              <p:attrName>ppt_y</p:attrName>
                                            </p:attrNameLst>
                                          </p:cBhvr>
                                          <p:rCtr x="0" y="2708"/>
                                        </p:animMotion>
                                      </p:childTnLst>
                                    </p:cTn>
                                  </p:par>
                                  <p:par>
                                    <p:cTn id="63" presetID="64" presetClass="path" presetSubtype="0" accel="50000" decel="50000" fill="hold" grpId="1" nodeType="withEffect">
                                      <p:stCondLst>
                                        <p:cond delay="2700"/>
                                      </p:stCondLst>
                                      <p:childTnLst>
                                        <p:animMotion origin="layout" path="M 3.33333E-6 0 L 3.33333E-6 -0.0544 " pathEditMode="relative" rAng="0" ptsTypes="AA">
                                          <p:cBhvr>
                                            <p:cTn id="64" dur="500" fill="hold"/>
                                            <p:tgtEl>
                                              <p:spTgt spid="7"/>
                                            </p:tgtEl>
                                            <p:attrNameLst>
                                              <p:attrName>ppt_x</p:attrName>
                                              <p:attrName>ppt_y</p:attrName>
                                            </p:attrNameLst>
                                          </p:cBhvr>
                                          <p:rCtr x="0" y="-2731"/>
                                        </p:animMotion>
                                      </p:childTnLst>
                                    </p:cTn>
                                  </p:par>
                                  <p:par>
                                    <p:cTn id="65" presetID="42" presetClass="path" presetSubtype="0" accel="50000" decel="50000" fill="hold" grpId="2" nodeType="withEffect">
                                      <p:stCondLst>
                                        <p:cond delay="3200"/>
                                      </p:stCondLst>
                                      <p:childTnLst>
                                        <p:animMotion origin="layout" path="M -1.20542E-6 -0.0544 L -1.20542E-6 -0.00023 " pathEditMode="relative" rAng="0" ptsTypes="AA">
                                          <p:cBhvr>
                                            <p:cTn id="66" dur="500" fill="hold"/>
                                            <p:tgtEl>
                                              <p:spTgt spid="7"/>
                                            </p:tgtEl>
                                            <p:attrNameLst>
                                              <p:attrName>ppt_x</p:attrName>
                                              <p:attrName>ppt_y</p:attrName>
                                            </p:attrNameLst>
                                          </p:cBhvr>
                                          <p:rCtr x="0" y="2708"/>
                                        </p:animMotion>
                                      </p:childTnLst>
                                    </p:cTn>
                                  </p:par>
                                  <p:par>
                                    <p:cTn id="67" presetID="64" presetClass="path" presetSubtype="0" accel="50000" decel="50000" fill="hold" grpId="1" nodeType="withEffect">
                                      <p:stCondLst>
                                        <p:cond delay="2800"/>
                                      </p:stCondLst>
                                      <p:childTnLst>
                                        <p:animMotion origin="layout" path="M 3.33333E-6 0 L 3.33333E-6 -0.0544 " pathEditMode="relative" rAng="0" ptsTypes="AA">
                                          <p:cBhvr>
                                            <p:cTn id="68" dur="500" fill="hold"/>
                                            <p:tgtEl>
                                              <p:spTgt spid="8"/>
                                            </p:tgtEl>
                                            <p:attrNameLst>
                                              <p:attrName>ppt_x</p:attrName>
                                              <p:attrName>ppt_y</p:attrName>
                                            </p:attrNameLst>
                                          </p:cBhvr>
                                          <p:rCtr x="0" y="-2731"/>
                                        </p:animMotion>
                                      </p:childTnLst>
                                    </p:cTn>
                                  </p:par>
                                  <p:par>
                                    <p:cTn id="69" presetID="42" presetClass="path" presetSubtype="0" accel="50000" decel="50000" fill="hold" grpId="2" nodeType="withEffect">
                                      <p:stCondLst>
                                        <p:cond delay="3300"/>
                                      </p:stCondLst>
                                      <p:childTnLst>
                                        <p:animMotion origin="layout" path="M -1.20542E-6 -0.0544 L -1.20542E-6 -0.00023 " pathEditMode="relative" rAng="0" ptsTypes="AA">
                                          <p:cBhvr>
                                            <p:cTn id="70" dur="500" fill="hold"/>
                                            <p:tgtEl>
                                              <p:spTgt spid="8"/>
                                            </p:tgtEl>
                                            <p:attrNameLst>
                                              <p:attrName>ppt_x</p:attrName>
                                              <p:attrName>ppt_y</p:attrName>
                                            </p:attrNameLst>
                                          </p:cBhvr>
                                          <p:rCtr x="0" y="2708"/>
                                        </p:animMotion>
                                      </p:childTnLst>
                                    </p:cTn>
                                  </p:par>
                                  <p:par>
                                    <p:cTn id="71" presetID="64" presetClass="path" presetSubtype="0" accel="50000" decel="50000" fill="hold" grpId="1" nodeType="withEffect">
                                      <p:stCondLst>
                                        <p:cond delay="2900"/>
                                      </p:stCondLst>
                                      <p:childTnLst>
                                        <p:animMotion origin="layout" path="M 3.33333E-6 0 L 3.33333E-6 -0.0544 " pathEditMode="relative" rAng="0" ptsTypes="AA">
                                          <p:cBhvr>
                                            <p:cTn id="72" dur="500" fill="hold"/>
                                            <p:tgtEl>
                                              <p:spTgt spid="9"/>
                                            </p:tgtEl>
                                            <p:attrNameLst>
                                              <p:attrName>ppt_x</p:attrName>
                                              <p:attrName>ppt_y</p:attrName>
                                            </p:attrNameLst>
                                          </p:cBhvr>
                                          <p:rCtr x="0" y="-2731"/>
                                        </p:animMotion>
                                      </p:childTnLst>
                                    </p:cTn>
                                  </p:par>
                                  <p:par>
                                    <p:cTn id="73" presetID="42" presetClass="path" presetSubtype="0" accel="50000" decel="50000" fill="hold" grpId="2" nodeType="withEffect">
                                      <p:stCondLst>
                                        <p:cond delay="3400"/>
                                      </p:stCondLst>
                                      <p:childTnLst>
                                        <p:animMotion origin="layout" path="M -1.20542E-6 -0.0544 L -1.20542E-6 -0.00023 " pathEditMode="relative" rAng="0" ptsTypes="AA">
                                          <p:cBhvr>
                                            <p:cTn id="74" dur="500" fill="hold"/>
                                            <p:tgtEl>
                                              <p:spTgt spid="9"/>
                                            </p:tgtEl>
                                            <p:attrNameLst>
                                              <p:attrName>ppt_x</p:attrName>
                                              <p:attrName>ppt_y</p:attrName>
                                            </p:attrNameLst>
                                          </p:cBhvr>
                                          <p:rCtr x="0" y="2708"/>
                                        </p:animMotion>
                                      </p:childTnLst>
                                    </p:cTn>
                                  </p:par>
                                  <p:par>
                                    <p:cTn id="75" presetID="0" presetClass="path" presetSubtype="0" accel="100000" fill="hold" grpId="3" nodeType="withEffect">
                                      <p:stCondLst>
                                        <p:cond delay="4100"/>
                                      </p:stCondLst>
                                      <p:childTnLst>
                                        <p:animMotion origin="layout" path="M 3.33333E-6 1.48148E-6 C -0.00157 -0.02454 -0.0069 -0.04861 -0.01771 -0.06667 C -0.02331 -0.09005 -0.04323 -0.1206 -0.05404 -0.13889 C -0.06081 -0.15 -0.06667 -0.16875 -0.07604 -0.17408 C -0.08151 -0.18333 -0.08841 -0.19769 -0.09584 -0.20185 C -0.10222 -0.2125 -0.10521 -0.21945 -0.11341 -0.22408 C -0.12487 -0.24329 -0.10274 -0.20695 -0.12552 -0.23889 C -0.13776 -0.25602 -0.14401 -0.26296 -0.15743 -0.27593 C -0.16446 -0.28264 -0.17149 -0.29468 -0.17943 -0.29815 C -0.18581 -0.30602 -0.19128 -0.30949 -0.19831 -0.31482 C -0.21315 -0.32616 -0.225 -0.34028 -0.24115 -0.3463 C -0.24662 -0.35093 -0.25183 -0.35185 -0.25769 -0.35556 C -0.27722 -0.36829 -0.29883 -0.37454 -0.31927 -0.38148 C -0.32761 -0.38843 -0.32084 -0.3838 -0.33477 -0.38704 C -0.35209 -0.39097 -0.36901 -0.39445 -0.38633 -0.39815 C -0.39623 -0.40371 -0.40417 -0.40417 -0.41498 -0.40556 C -0.43451 -0.41366 -0.44297 -0.41296 -0.46563 -0.41296 " pathEditMode="relative" rAng="0" ptsTypes="ffffffffffffffffA">
                                          <p:cBhvr>
                                            <p:cTn id="76" dur="1000" fill="hold"/>
                                            <p:tgtEl>
                                              <p:spTgt spid="5"/>
                                            </p:tgtEl>
                                            <p:attrNameLst>
                                              <p:attrName>ppt_x</p:attrName>
                                              <p:attrName>ppt_y</p:attrName>
                                            </p:attrNameLst>
                                          </p:cBhvr>
                                          <p:rCtr x="-23281" y="-20694"/>
                                        </p:animMotion>
                                      </p:childTnLst>
                                    </p:cTn>
                                  </p:par>
                                  <p:par>
                                    <p:cTn id="77" presetID="0" presetClass="path" presetSubtype="0" accel="100000" fill="hold" grpId="3" nodeType="withEffect">
                                      <p:stCondLst>
                                        <p:cond delay="4050"/>
                                      </p:stCondLst>
                                      <p:childTnLst>
                                        <p:animMotion origin="layout" path="M 0 0 C -0.00781 -0.00463 0.00182 0.00162 -0.00625 -0.00555 C -0.00977 -0.00879 -0.01419 -0.00787 -0.01771 -0.01111 C -0.02292 -0.01574 -0.02774 -0.01828 -0.03333 -0.02037 C -0.03958 -0.02777 -0.04583 -0.03125 -0.05326 -0.03333 C -0.06328 -0.04537 -0.07617 -0.04884 -0.0875 -0.0574 C -0.09336 -0.0618 -0.09818 -0.06875 -0.10417 -0.07222 C -0.10781 -0.08194 -0.11016 -0.07777 -0.11576 -0.08148 C -0.12123 -0.08518 -0.12539 -0.0905 -0.13125 -0.09259 C -0.13828 -0.09884 -0.14597 -0.10185 -0.15313 -0.1074 C -0.15847 -0.11157 -0.16341 -0.11759 -0.16888 -0.12222 C -0.1737 -0.12662 -0.1793 -0.12615 -0.18438 -0.12963 C -0.20143 -0.14097 -0.22344 -0.15393 -0.24167 -0.15925 C -0.24935 -0.16504 -0.25638 -0.17013 -0.26472 -0.17222 C -0.2681 -0.17407 -0.27149 -0.17638 -0.275 -0.17777 C -0.28034 -0.18009 -0.29063 -0.18333 -0.29063 -0.18333 C -0.2931 -0.18518 -0.29531 -0.18773 -0.29805 -0.18888 C -0.30287 -0.19097 -0.3125 -0.19259 -0.3125 -0.19259 C -0.32201 -0.19814 -0.33177 -0.19976 -0.3418 -0.20185 C -0.36016 -0.21134 -0.37826 -0.2081 -0.39792 -0.20925 C -0.47396 -0.21342 -0.36862 -0.21111 -0.53229 -0.21111 " pathEditMode="relative" ptsTypes="ffffffffffffffffffffA">
                                          <p:cBhvr>
                                            <p:cTn id="78" dur="1000" fill="hold"/>
                                            <p:tgtEl>
                                              <p:spTgt spid="6"/>
                                            </p:tgtEl>
                                            <p:attrNameLst>
                                              <p:attrName>ppt_x</p:attrName>
                                              <p:attrName>ppt_y</p:attrName>
                                            </p:attrNameLst>
                                          </p:cBhvr>
                                        </p:animMotion>
                                      </p:childTnLst>
                                    </p:cTn>
                                  </p:par>
                                  <p:par>
                                    <p:cTn id="79" presetID="42" presetClass="path" presetSubtype="0" accel="100000" fill="hold" grpId="3" nodeType="withEffect">
                                      <p:stCondLst>
                                        <p:cond delay="4000"/>
                                      </p:stCondLst>
                                      <p:childTnLst>
                                        <p:animMotion origin="layout" path="M 0 1.48148E-6 L -0.59896 -0.00023 " pathEditMode="relative" rAng="0" ptsTypes="AA">
                                          <p:cBhvr>
                                            <p:cTn id="80" dur="1000" fill="hold"/>
                                            <p:tgtEl>
                                              <p:spTgt spid="7"/>
                                            </p:tgtEl>
                                            <p:attrNameLst>
                                              <p:attrName>ppt_x</p:attrName>
                                              <p:attrName>ppt_y</p:attrName>
                                            </p:attrNameLst>
                                          </p:cBhvr>
                                          <p:rCtr x="-29948" y="-23"/>
                                        </p:animMotion>
                                      </p:childTnLst>
                                    </p:cTn>
                                  </p:par>
                                  <p:par>
                                    <p:cTn id="81" presetID="0" presetClass="path" presetSubtype="0" accel="100000" fill="hold" grpId="3" nodeType="withEffect">
                                      <p:stCondLst>
                                        <p:cond delay="3950"/>
                                      </p:stCondLst>
                                      <p:childTnLst>
                                        <p:animMotion origin="layout" path="M 0 0 C -0.00729 -0.0044 -0.0207 0.00948 -0.02969 0.01271 C -0.03333 0.01872 -0.04258 0.02543 -0.04753 0.02751 C -0.05378 0.03468 -0.06068 0.0393 -0.06784 0.04231 C -0.07591 0.05179 -0.08516 0.05664 -0.09401 0.06358 C -0.10234 0.07005 -0.11016 0.07861 -0.11901 0.08254 C -0.12891 0.09294 -0.13893 0.09872 -0.15 0.10358 C -0.15664 0.10982 -0.16289 0.11375 -0.17018 0.1163 C -0.17825 0.12554 -0.18724 0.12763 -0.19635 0.13109 C -0.20026 0.13248 -0.20325 0.13826 -0.20716 0.13965 C -0.21458 0.14219 -0.22969 0.14381 -0.22969 0.14381 C -0.24805 0.15653 -0.26849 0.16161 -0.28802 0.16485 C -0.30117 0.17179 -0.31367 0.17133 -0.32734 0.17341 C -0.34479 0.17595 -0.36068 0.18034 -0.37852 0.18196 C -0.47318 0.20554 -0.57422 0.19445 -0.67018 0.19445 " pathEditMode="relative" ptsTypes="ffffffffffffffA">
                                          <p:cBhvr>
                                            <p:cTn id="82" dur="1000" fill="hold"/>
                                            <p:tgtEl>
                                              <p:spTgt spid="8"/>
                                            </p:tgtEl>
                                            <p:attrNameLst>
                                              <p:attrName>ppt_x</p:attrName>
                                              <p:attrName>ppt_y</p:attrName>
                                            </p:attrNameLst>
                                          </p:cBhvr>
                                        </p:animMotion>
                                      </p:childTnLst>
                                    </p:cTn>
                                  </p:par>
                                  <p:par>
                                    <p:cTn id="83" presetID="0" presetClass="path" presetSubtype="0" accel="100000" fill="hold" grpId="3" nodeType="withEffect">
                                      <p:stCondLst>
                                        <p:cond delay="3900"/>
                                      </p:stCondLst>
                                      <p:childTnLst>
                                        <p:animMotion origin="layout" path="M -3.33333E-6 -1.85185E-6 C -0.00377 0.00394 -0.00651 0.00903 -0.01015 0.0132 C -0.01406 0.02315 -0.02005 0.02593 -0.02474 0.03403 C -0.03828 0.05671 -0.0539 0.07292 -0.06979 0.09074 C -0.07825 0.10023 -0.08802 0.11296 -0.09791 0.11713 C -0.10442 0.12408 -0.1108 0.13773 -0.11823 0.14167 C -0.13177 0.1588 -0.14518 0.17616 -0.15976 0.19074 C -0.17448 0.20533 -0.1608 0.19722 -0.16979 0.20209 C -0.17851 0.21227 -0.19179 0.23403 -0.2013 0.23796 C -0.2056 0.24514 -0.21237 0.25255 -0.21823 0.25509 C -0.21966 0.25695 -0.22109 0.25926 -0.22278 0.26088 C -0.2263 0.26435 -0.23047 0.26621 -0.23398 0.27014 C -0.23906 0.27616 -0.24231 0.28125 -0.24856 0.28334 C -0.26185 0.29468 -0.275 0.30486 -0.28906 0.31366 C -0.30494 0.32384 -0.31927 0.33866 -0.33632 0.34213 C -0.34453 0.34699 -0.35247 0.35509 -0.36119 0.35718 C -0.37174 0.35972 -0.3664 0.35787 -0.37695 0.36273 C -0.3927 0.37801 -0.37578 0.36412 -0.39935 0.37222 C -0.40208 0.37338 -0.40429 0.37685 -0.40716 0.37801 C -0.41054 0.3794 -0.41393 0.3794 -0.41744 0.37986 C -0.42942 0.38542 -0.44088 0.38704 -0.45325 0.38912 C -0.47005 0.3919 -0.48437 0.39722 -0.50169 0.39884 C -0.57734 0.41435 -0.65507 0.41019 -0.73229 0.41019 " pathEditMode="relative" rAng="0" ptsTypes="ffffffffffffffffffffffA">
                                          <p:cBhvr>
                                            <p:cTn id="84" dur="1000" fill="hold"/>
                                            <p:tgtEl>
                                              <p:spTgt spid="9"/>
                                            </p:tgtEl>
                                            <p:attrNameLst>
                                              <p:attrName>ppt_x</p:attrName>
                                              <p:attrName>ppt_y</p:attrName>
                                            </p:attrNameLst>
                                          </p:cBhvr>
                                          <p:rCtr x="-36615" y="20718"/>
                                        </p:animMotion>
                                      </p:childTnLst>
                                    </p:cTn>
                                  </p:par>
                                  <p:par>
                                    <p:cTn id="85" presetID="1" presetClass="entr" presetSubtype="0" fill="hold" grpId="1" nodeType="withEffect">
                                      <p:stCondLst>
                                        <p:cond delay="4900"/>
                                      </p:stCondLst>
                                      <p:childTnLst>
                                        <p:set>
                                          <p:cBhvr>
                                            <p:cTn id="86" dur="1" fill="hold">
                                              <p:stCondLst>
                                                <p:cond delay="0"/>
                                              </p:stCondLst>
                                            </p:cTn>
                                            <p:tgtEl>
                                              <p:spTgt spid="3"/>
                                            </p:tgtEl>
                                            <p:attrNameLst>
                                              <p:attrName>style.visibility</p:attrName>
                                            </p:attrNameLst>
                                          </p:cBhvr>
                                          <p:to>
                                            <p:strVal val="visible"/>
                                          </p:to>
                                        </p:set>
                                      </p:childTnLst>
                                    </p:cTn>
                                  </p:par>
                                  <p:par>
                                    <p:cTn id="87" presetID="53" presetClass="entr" presetSubtype="16" fill="hold" grpId="0" nodeType="withEffect">
                                      <p:stCondLst>
                                        <p:cond delay="4900"/>
                                      </p:stCondLst>
                                      <p:childTnLst>
                                        <p:set>
                                          <p:cBhvr>
                                            <p:cTn id="88" dur="1" fill="hold">
                                              <p:stCondLst>
                                                <p:cond delay="0"/>
                                              </p:stCondLst>
                                            </p:cTn>
                                            <p:tgtEl>
                                              <p:spTgt spid="32"/>
                                            </p:tgtEl>
                                            <p:attrNameLst>
                                              <p:attrName>style.visibility</p:attrName>
                                            </p:attrNameLst>
                                          </p:cBhvr>
                                          <p:to>
                                            <p:strVal val="visible"/>
                                          </p:to>
                                        </p:set>
                                        <p:anim calcmode="lin" valueType="num">
                                          <p:cBhvr>
                                            <p:cTn id="89" dur="400" fill="hold"/>
                                            <p:tgtEl>
                                              <p:spTgt spid="32"/>
                                            </p:tgtEl>
                                            <p:attrNameLst>
                                              <p:attrName>ppt_w</p:attrName>
                                            </p:attrNameLst>
                                          </p:cBhvr>
                                          <p:tavLst>
                                            <p:tav tm="0">
                                              <p:val>
                                                <p:fltVal val="0"/>
                                              </p:val>
                                            </p:tav>
                                            <p:tav tm="100000">
                                              <p:val>
                                                <p:strVal val="#ppt_w"/>
                                              </p:val>
                                            </p:tav>
                                          </p:tavLst>
                                        </p:anim>
                                        <p:anim calcmode="lin" valueType="num">
                                          <p:cBhvr>
                                            <p:cTn id="90" dur="400" fill="hold"/>
                                            <p:tgtEl>
                                              <p:spTgt spid="32"/>
                                            </p:tgtEl>
                                            <p:attrNameLst>
                                              <p:attrName>ppt_h</p:attrName>
                                            </p:attrNameLst>
                                          </p:cBhvr>
                                          <p:tavLst>
                                            <p:tav tm="0">
                                              <p:val>
                                                <p:fltVal val="0"/>
                                              </p:val>
                                            </p:tav>
                                            <p:tav tm="100000">
                                              <p:val>
                                                <p:strVal val="#ppt_h"/>
                                              </p:val>
                                            </p:tav>
                                          </p:tavLst>
                                        </p:anim>
                                        <p:animEffect transition="in" filter="fade">
                                          <p:cBhvr>
                                            <p:cTn id="91" dur="400"/>
                                            <p:tgtEl>
                                              <p:spTgt spid="32"/>
                                            </p:tgtEl>
                                          </p:cBhvr>
                                        </p:animEffect>
                                      </p:childTnLst>
                                    </p:cTn>
                                  </p:par>
                                  <p:par>
                                    <p:cTn id="92" presetID="53" presetClass="entr" presetSubtype="16" fill="hold" grpId="0" nodeType="withEffect">
                                      <p:stCondLst>
                                        <p:cond delay="4920"/>
                                      </p:stCondLst>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fltVal val="0"/>
                                              </p:val>
                                            </p:tav>
                                            <p:tav tm="100000">
                                              <p:val>
                                                <p:strVal val="#ppt_w"/>
                                              </p:val>
                                            </p:tav>
                                          </p:tavLst>
                                        </p:anim>
                                        <p:anim calcmode="lin" valueType="num">
                                          <p:cBhvr>
                                            <p:cTn id="95" dur="500" fill="hold"/>
                                            <p:tgtEl>
                                              <p:spTgt spid="31"/>
                                            </p:tgtEl>
                                            <p:attrNameLst>
                                              <p:attrName>ppt_h</p:attrName>
                                            </p:attrNameLst>
                                          </p:cBhvr>
                                          <p:tavLst>
                                            <p:tav tm="0">
                                              <p:val>
                                                <p:fltVal val="0"/>
                                              </p:val>
                                            </p:tav>
                                            <p:tav tm="100000">
                                              <p:val>
                                                <p:strVal val="#ppt_h"/>
                                              </p:val>
                                            </p:tav>
                                          </p:tavLst>
                                        </p:anim>
                                        <p:animEffect transition="in" filter="fade">
                                          <p:cBhvr>
                                            <p:cTn id="96" dur="500"/>
                                            <p:tgtEl>
                                              <p:spTgt spid="31"/>
                                            </p:tgtEl>
                                          </p:cBhvr>
                                        </p:animEffect>
                                      </p:childTnLst>
                                    </p:cTn>
                                  </p:par>
                                  <p:par>
                                    <p:cTn id="97" presetID="53" presetClass="entr" presetSubtype="16" fill="hold" grpId="0" nodeType="withEffect">
                                      <p:stCondLst>
                                        <p:cond delay="4940"/>
                                      </p:stCondLst>
                                      <p:childTnLst>
                                        <p:set>
                                          <p:cBhvr>
                                            <p:cTn id="98" dur="1" fill="hold">
                                              <p:stCondLst>
                                                <p:cond delay="0"/>
                                              </p:stCondLst>
                                            </p:cTn>
                                            <p:tgtEl>
                                              <p:spTgt spid="28"/>
                                            </p:tgtEl>
                                            <p:attrNameLst>
                                              <p:attrName>style.visibility</p:attrName>
                                            </p:attrNameLst>
                                          </p:cBhvr>
                                          <p:to>
                                            <p:strVal val="visible"/>
                                          </p:to>
                                        </p:set>
                                        <p:anim calcmode="lin" valueType="num">
                                          <p:cBhvr>
                                            <p:cTn id="99" dur="600" fill="hold"/>
                                            <p:tgtEl>
                                              <p:spTgt spid="28"/>
                                            </p:tgtEl>
                                            <p:attrNameLst>
                                              <p:attrName>ppt_w</p:attrName>
                                            </p:attrNameLst>
                                          </p:cBhvr>
                                          <p:tavLst>
                                            <p:tav tm="0">
                                              <p:val>
                                                <p:fltVal val="0"/>
                                              </p:val>
                                            </p:tav>
                                            <p:tav tm="100000">
                                              <p:val>
                                                <p:strVal val="#ppt_w"/>
                                              </p:val>
                                            </p:tav>
                                          </p:tavLst>
                                        </p:anim>
                                        <p:anim calcmode="lin" valueType="num">
                                          <p:cBhvr>
                                            <p:cTn id="100" dur="600" fill="hold"/>
                                            <p:tgtEl>
                                              <p:spTgt spid="28"/>
                                            </p:tgtEl>
                                            <p:attrNameLst>
                                              <p:attrName>ppt_h</p:attrName>
                                            </p:attrNameLst>
                                          </p:cBhvr>
                                          <p:tavLst>
                                            <p:tav tm="0">
                                              <p:val>
                                                <p:fltVal val="0"/>
                                              </p:val>
                                            </p:tav>
                                            <p:tav tm="100000">
                                              <p:val>
                                                <p:strVal val="#ppt_h"/>
                                              </p:val>
                                            </p:tav>
                                          </p:tavLst>
                                        </p:anim>
                                        <p:animEffect transition="in" filter="fade">
                                          <p:cBhvr>
                                            <p:cTn id="101" dur="600"/>
                                            <p:tgtEl>
                                              <p:spTgt spid="28"/>
                                            </p:tgtEl>
                                          </p:cBhvr>
                                        </p:animEffect>
                                      </p:childTnLst>
                                    </p:cTn>
                                  </p:par>
                                  <p:par>
                                    <p:cTn id="102" presetID="53" presetClass="entr" presetSubtype="16" fill="hold" grpId="0" nodeType="withEffect">
                                      <p:stCondLst>
                                        <p:cond delay="496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700" fill="hold"/>
                                            <p:tgtEl>
                                              <p:spTgt spid="27"/>
                                            </p:tgtEl>
                                            <p:attrNameLst>
                                              <p:attrName>ppt_w</p:attrName>
                                            </p:attrNameLst>
                                          </p:cBhvr>
                                          <p:tavLst>
                                            <p:tav tm="0">
                                              <p:val>
                                                <p:fltVal val="0"/>
                                              </p:val>
                                            </p:tav>
                                            <p:tav tm="100000">
                                              <p:val>
                                                <p:strVal val="#ppt_w"/>
                                              </p:val>
                                            </p:tav>
                                          </p:tavLst>
                                        </p:anim>
                                        <p:anim calcmode="lin" valueType="num">
                                          <p:cBhvr>
                                            <p:cTn id="105" dur="700" fill="hold"/>
                                            <p:tgtEl>
                                              <p:spTgt spid="27"/>
                                            </p:tgtEl>
                                            <p:attrNameLst>
                                              <p:attrName>ppt_h</p:attrName>
                                            </p:attrNameLst>
                                          </p:cBhvr>
                                          <p:tavLst>
                                            <p:tav tm="0">
                                              <p:val>
                                                <p:fltVal val="0"/>
                                              </p:val>
                                            </p:tav>
                                            <p:tav tm="100000">
                                              <p:val>
                                                <p:strVal val="#ppt_h"/>
                                              </p:val>
                                            </p:tav>
                                          </p:tavLst>
                                        </p:anim>
                                        <p:animEffect transition="in" filter="fade">
                                          <p:cBhvr>
                                            <p:cTn id="106" dur="700"/>
                                            <p:tgtEl>
                                              <p:spTgt spid="27"/>
                                            </p:tgtEl>
                                          </p:cBhvr>
                                        </p:animEffect>
                                      </p:childTnLst>
                                    </p:cTn>
                                  </p:par>
                                  <p:par>
                                    <p:cTn id="107" presetID="53" presetClass="entr" presetSubtype="16" fill="hold" grpId="0" nodeType="withEffect">
                                      <p:stCondLst>
                                        <p:cond delay="4980"/>
                                      </p:stCondLst>
                                      <p:childTnLst>
                                        <p:set>
                                          <p:cBhvr>
                                            <p:cTn id="108" dur="1" fill="hold">
                                              <p:stCondLst>
                                                <p:cond delay="0"/>
                                              </p:stCondLst>
                                            </p:cTn>
                                            <p:tgtEl>
                                              <p:spTgt spid="16"/>
                                            </p:tgtEl>
                                            <p:attrNameLst>
                                              <p:attrName>style.visibility</p:attrName>
                                            </p:attrNameLst>
                                          </p:cBhvr>
                                          <p:to>
                                            <p:strVal val="visible"/>
                                          </p:to>
                                        </p:set>
                                        <p:anim calcmode="lin" valueType="num">
                                          <p:cBhvr>
                                            <p:cTn id="109" dur="800" fill="hold"/>
                                            <p:tgtEl>
                                              <p:spTgt spid="16"/>
                                            </p:tgtEl>
                                            <p:attrNameLst>
                                              <p:attrName>ppt_w</p:attrName>
                                            </p:attrNameLst>
                                          </p:cBhvr>
                                          <p:tavLst>
                                            <p:tav tm="0">
                                              <p:val>
                                                <p:fltVal val="0"/>
                                              </p:val>
                                            </p:tav>
                                            <p:tav tm="100000">
                                              <p:val>
                                                <p:strVal val="#ppt_w"/>
                                              </p:val>
                                            </p:tav>
                                          </p:tavLst>
                                        </p:anim>
                                        <p:anim calcmode="lin" valueType="num">
                                          <p:cBhvr>
                                            <p:cTn id="110" dur="800" fill="hold"/>
                                            <p:tgtEl>
                                              <p:spTgt spid="16"/>
                                            </p:tgtEl>
                                            <p:attrNameLst>
                                              <p:attrName>ppt_h</p:attrName>
                                            </p:attrNameLst>
                                          </p:cBhvr>
                                          <p:tavLst>
                                            <p:tav tm="0">
                                              <p:val>
                                                <p:fltVal val="0"/>
                                              </p:val>
                                            </p:tav>
                                            <p:tav tm="100000">
                                              <p:val>
                                                <p:strVal val="#ppt_h"/>
                                              </p:val>
                                            </p:tav>
                                          </p:tavLst>
                                        </p:anim>
                                        <p:animEffect transition="in" filter="fade">
                                          <p:cBhvr>
                                            <p:cTn id="111" dur="800"/>
                                            <p:tgtEl>
                                              <p:spTgt spid="16"/>
                                            </p:tgtEl>
                                          </p:cBhvr>
                                        </p:animEffect>
                                      </p:childTnLst>
                                    </p:cTn>
                                  </p:par>
                                  <p:par>
                                    <p:cTn id="112" presetID="53" presetClass="entr" presetSubtype="16" fill="hold" grpId="0" nodeType="withEffect">
                                      <p:stCondLst>
                                        <p:cond delay="5000"/>
                                      </p:stCondLst>
                                      <p:childTnLst>
                                        <p:set>
                                          <p:cBhvr>
                                            <p:cTn id="113" dur="1" fill="hold">
                                              <p:stCondLst>
                                                <p:cond delay="0"/>
                                              </p:stCondLst>
                                            </p:cTn>
                                            <p:tgtEl>
                                              <p:spTgt spid="33"/>
                                            </p:tgtEl>
                                            <p:attrNameLst>
                                              <p:attrName>style.visibility</p:attrName>
                                            </p:attrNameLst>
                                          </p:cBhvr>
                                          <p:to>
                                            <p:strVal val="visible"/>
                                          </p:to>
                                        </p:set>
                                        <p:anim calcmode="lin" valueType="num">
                                          <p:cBhvr>
                                            <p:cTn id="114" dur="400" fill="hold"/>
                                            <p:tgtEl>
                                              <p:spTgt spid="33"/>
                                            </p:tgtEl>
                                            <p:attrNameLst>
                                              <p:attrName>ppt_w</p:attrName>
                                            </p:attrNameLst>
                                          </p:cBhvr>
                                          <p:tavLst>
                                            <p:tav tm="0">
                                              <p:val>
                                                <p:fltVal val="0"/>
                                              </p:val>
                                            </p:tav>
                                            <p:tav tm="100000">
                                              <p:val>
                                                <p:strVal val="#ppt_w"/>
                                              </p:val>
                                            </p:tav>
                                          </p:tavLst>
                                        </p:anim>
                                        <p:anim calcmode="lin" valueType="num">
                                          <p:cBhvr>
                                            <p:cTn id="115" dur="400" fill="hold"/>
                                            <p:tgtEl>
                                              <p:spTgt spid="33"/>
                                            </p:tgtEl>
                                            <p:attrNameLst>
                                              <p:attrName>ppt_h</p:attrName>
                                            </p:attrNameLst>
                                          </p:cBhvr>
                                          <p:tavLst>
                                            <p:tav tm="0">
                                              <p:val>
                                                <p:fltVal val="0"/>
                                              </p:val>
                                            </p:tav>
                                            <p:tav tm="100000">
                                              <p:val>
                                                <p:strVal val="#ppt_h"/>
                                              </p:val>
                                            </p:tav>
                                          </p:tavLst>
                                        </p:anim>
                                        <p:animEffect transition="in" filter="fade">
                                          <p:cBhvr>
                                            <p:cTn id="116" dur="400"/>
                                            <p:tgtEl>
                                              <p:spTgt spid="33"/>
                                            </p:tgtEl>
                                          </p:cBhvr>
                                        </p:animEffect>
                                      </p:childTnLst>
                                    </p:cTn>
                                  </p:par>
                                  <p:par>
                                    <p:cTn id="117" presetID="53" presetClass="entr" presetSubtype="16" fill="hold" grpId="0" nodeType="withEffect">
                                      <p:stCondLst>
                                        <p:cond delay="502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500" fill="hold"/>
                                            <p:tgtEl>
                                              <p:spTgt spid="30"/>
                                            </p:tgtEl>
                                            <p:attrNameLst>
                                              <p:attrName>ppt_w</p:attrName>
                                            </p:attrNameLst>
                                          </p:cBhvr>
                                          <p:tavLst>
                                            <p:tav tm="0">
                                              <p:val>
                                                <p:fltVal val="0"/>
                                              </p:val>
                                            </p:tav>
                                            <p:tav tm="100000">
                                              <p:val>
                                                <p:strVal val="#ppt_w"/>
                                              </p:val>
                                            </p:tav>
                                          </p:tavLst>
                                        </p:anim>
                                        <p:anim calcmode="lin" valueType="num">
                                          <p:cBhvr>
                                            <p:cTn id="120" dur="500" fill="hold"/>
                                            <p:tgtEl>
                                              <p:spTgt spid="30"/>
                                            </p:tgtEl>
                                            <p:attrNameLst>
                                              <p:attrName>ppt_h</p:attrName>
                                            </p:attrNameLst>
                                          </p:cBhvr>
                                          <p:tavLst>
                                            <p:tav tm="0">
                                              <p:val>
                                                <p:fltVal val="0"/>
                                              </p:val>
                                            </p:tav>
                                            <p:tav tm="100000">
                                              <p:val>
                                                <p:strVal val="#ppt_h"/>
                                              </p:val>
                                            </p:tav>
                                          </p:tavLst>
                                        </p:anim>
                                        <p:animEffect transition="in" filter="fade">
                                          <p:cBhvr>
                                            <p:cTn id="121" dur="500"/>
                                            <p:tgtEl>
                                              <p:spTgt spid="30"/>
                                            </p:tgtEl>
                                          </p:cBhvr>
                                        </p:animEffect>
                                      </p:childTnLst>
                                    </p:cTn>
                                  </p:par>
                                  <p:par>
                                    <p:cTn id="122" presetID="53" presetClass="entr" presetSubtype="16" fill="hold" grpId="0" nodeType="withEffect">
                                      <p:stCondLst>
                                        <p:cond delay="5040"/>
                                      </p:stCondLst>
                                      <p:childTnLst>
                                        <p:set>
                                          <p:cBhvr>
                                            <p:cTn id="123" dur="1" fill="hold">
                                              <p:stCondLst>
                                                <p:cond delay="0"/>
                                              </p:stCondLst>
                                            </p:cTn>
                                            <p:tgtEl>
                                              <p:spTgt spid="29"/>
                                            </p:tgtEl>
                                            <p:attrNameLst>
                                              <p:attrName>style.visibility</p:attrName>
                                            </p:attrNameLst>
                                          </p:cBhvr>
                                          <p:to>
                                            <p:strVal val="visible"/>
                                          </p:to>
                                        </p:set>
                                        <p:anim calcmode="lin" valueType="num">
                                          <p:cBhvr>
                                            <p:cTn id="124" dur="600" fill="hold"/>
                                            <p:tgtEl>
                                              <p:spTgt spid="29"/>
                                            </p:tgtEl>
                                            <p:attrNameLst>
                                              <p:attrName>ppt_w</p:attrName>
                                            </p:attrNameLst>
                                          </p:cBhvr>
                                          <p:tavLst>
                                            <p:tav tm="0">
                                              <p:val>
                                                <p:fltVal val="0"/>
                                              </p:val>
                                            </p:tav>
                                            <p:tav tm="100000">
                                              <p:val>
                                                <p:strVal val="#ppt_w"/>
                                              </p:val>
                                            </p:tav>
                                          </p:tavLst>
                                        </p:anim>
                                        <p:anim calcmode="lin" valueType="num">
                                          <p:cBhvr>
                                            <p:cTn id="125" dur="600" fill="hold"/>
                                            <p:tgtEl>
                                              <p:spTgt spid="29"/>
                                            </p:tgtEl>
                                            <p:attrNameLst>
                                              <p:attrName>ppt_h</p:attrName>
                                            </p:attrNameLst>
                                          </p:cBhvr>
                                          <p:tavLst>
                                            <p:tav tm="0">
                                              <p:val>
                                                <p:fltVal val="0"/>
                                              </p:val>
                                            </p:tav>
                                            <p:tav tm="100000">
                                              <p:val>
                                                <p:strVal val="#ppt_h"/>
                                              </p:val>
                                            </p:tav>
                                          </p:tavLst>
                                        </p:anim>
                                        <p:animEffect transition="in" filter="fade">
                                          <p:cBhvr>
                                            <p:cTn id="126" dur="600"/>
                                            <p:tgtEl>
                                              <p:spTgt spid="29"/>
                                            </p:tgtEl>
                                          </p:cBhvr>
                                        </p:animEffect>
                                      </p:childTnLst>
                                    </p:cTn>
                                  </p:par>
                                  <p:par>
                                    <p:cTn id="127" presetID="53" presetClass="entr" presetSubtype="16" fill="hold" grpId="0" nodeType="withEffect">
                                      <p:stCondLst>
                                        <p:cond delay="5060"/>
                                      </p:stCondLst>
                                      <p:childTnLst>
                                        <p:set>
                                          <p:cBhvr>
                                            <p:cTn id="128" dur="1" fill="hold">
                                              <p:stCondLst>
                                                <p:cond delay="0"/>
                                              </p:stCondLst>
                                            </p:cTn>
                                            <p:tgtEl>
                                              <p:spTgt spid="26"/>
                                            </p:tgtEl>
                                            <p:attrNameLst>
                                              <p:attrName>style.visibility</p:attrName>
                                            </p:attrNameLst>
                                          </p:cBhvr>
                                          <p:to>
                                            <p:strVal val="visible"/>
                                          </p:to>
                                        </p:set>
                                        <p:anim calcmode="lin" valueType="num">
                                          <p:cBhvr>
                                            <p:cTn id="129" dur="700" fill="hold"/>
                                            <p:tgtEl>
                                              <p:spTgt spid="26"/>
                                            </p:tgtEl>
                                            <p:attrNameLst>
                                              <p:attrName>ppt_w</p:attrName>
                                            </p:attrNameLst>
                                          </p:cBhvr>
                                          <p:tavLst>
                                            <p:tav tm="0">
                                              <p:val>
                                                <p:fltVal val="0"/>
                                              </p:val>
                                            </p:tav>
                                            <p:tav tm="100000">
                                              <p:val>
                                                <p:strVal val="#ppt_w"/>
                                              </p:val>
                                            </p:tav>
                                          </p:tavLst>
                                        </p:anim>
                                        <p:anim calcmode="lin" valueType="num">
                                          <p:cBhvr>
                                            <p:cTn id="130" dur="700" fill="hold"/>
                                            <p:tgtEl>
                                              <p:spTgt spid="26"/>
                                            </p:tgtEl>
                                            <p:attrNameLst>
                                              <p:attrName>ppt_h</p:attrName>
                                            </p:attrNameLst>
                                          </p:cBhvr>
                                          <p:tavLst>
                                            <p:tav tm="0">
                                              <p:val>
                                                <p:fltVal val="0"/>
                                              </p:val>
                                            </p:tav>
                                            <p:tav tm="100000">
                                              <p:val>
                                                <p:strVal val="#ppt_h"/>
                                              </p:val>
                                            </p:tav>
                                          </p:tavLst>
                                        </p:anim>
                                        <p:animEffect transition="in" filter="fade">
                                          <p:cBhvr>
                                            <p:cTn id="131" dur="700"/>
                                            <p:tgtEl>
                                              <p:spTgt spid="26"/>
                                            </p:tgtEl>
                                          </p:cBhvr>
                                        </p:animEffect>
                                      </p:childTnLst>
                                    </p:cTn>
                                  </p:par>
                                  <p:par>
                                    <p:cTn id="132" presetID="53" presetClass="entr" presetSubtype="16" fill="hold" grpId="0" nodeType="withEffect">
                                      <p:stCondLst>
                                        <p:cond delay="508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800" fill="hold"/>
                                            <p:tgtEl>
                                              <p:spTgt spid="25"/>
                                            </p:tgtEl>
                                            <p:attrNameLst>
                                              <p:attrName>ppt_w</p:attrName>
                                            </p:attrNameLst>
                                          </p:cBhvr>
                                          <p:tavLst>
                                            <p:tav tm="0">
                                              <p:val>
                                                <p:fltVal val="0"/>
                                              </p:val>
                                            </p:tav>
                                            <p:tav tm="100000">
                                              <p:val>
                                                <p:strVal val="#ppt_w"/>
                                              </p:val>
                                            </p:tav>
                                          </p:tavLst>
                                        </p:anim>
                                        <p:anim calcmode="lin" valueType="num">
                                          <p:cBhvr>
                                            <p:cTn id="135" dur="800" fill="hold"/>
                                            <p:tgtEl>
                                              <p:spTgt spid="25"/>
                                            </p:tgtEl>
                                            <p:attrNameLst>
                                              <p:attrName>ppt_h</p:attrName>
                                            </p:attrNameLst>
                                          </p:cBhvr>
                                          <p:tavLst>
                                            <p:tav tm="0">
                                              <p:val>
                                                <p:fltVal val="0"/>
                                              </p:val>
                                            </p:tav>
                                            <p:tav tm="100000">
                                              <p:val>
                                                <p:strVal val="#ppt_h"/>
                                              </p:val>
                                            </p:tav>
                                          </p:tavLst>
                                        </p:anim>
                                        <p:animEffect transition="in" filter="fade">
                                          <p:cBhvr>
                                            <p:cTn id="136" dur="800"/>
                                            <p:tgtEl>
                                              <p:spTgt spid="25"/>
                                            </p:tgtEl>
                                          </p:cBhvr>
                                        </p:animEffect>
                                      </p:childTnLst>
                                    </p:cTn>
                                  </p:par>
                                  <p:par>
                                    <p:cTn id="137" presetID="53" presetClass="entr" presetSubtype="16" fill="hold" grpId="0" nodeType="withEffect">
                                      <p:stCondLst>
                                        <p:cond delay="5100"/>
                                      </p:stCondLst>
                                      <p:childTnLst>
                                        <p:set>
                                          <p:cBhvr>
                                            <p:cTn id="138" dur="1" fill="hold">
                                              <p:stCondLst>
                                                <p:cond delay="0"/>
                                              </p:stCondLst>
                                            </p:cTn>
                                            <p:tgtEl>
                                              <p:spTgt spid="21"/>
                                            </p:tgtEl>
                                            <p:attrNameLst>
                                              <p:attrName>style.visibility</p:attrName>
                                            </p:attrNameLst>
                                          </p:cBhvr>
                                          <p:to>
                                            <p:strVal val="visible"/>
                                          </p:to>
                                        </p:set>
                                        <p:anim calcmode="lin" valueType="num">
                                          <p:cBhvr>
                                            <p:cTn id="139" dur="400" fill="hold"/>
                                            <p:tgtEl>
                                              <p:spTgt spid="21"/>
                                            </p:tgtEl>
                                            <p:attrNameLst>
                                              <p:attrName>ppt_w</p:attrName>
                                            </p:attrNameLst>
                                          </p:cBhvr>
                                          <p:tavLst>
                                            <p:tav tm="0">
                                              <p:val>
                                                <p:fltVal val="0"/>
                                              </p:val>
                                            </p:tav>
                                            <p:tav tm="100000">
                                              <p:val>
                                                <p:strVal val="#ppt_w"/>
                                              </p:val>
                                            </p:tav>
                                          </p:tavLst>
                                        </p:anim>
                                        <p:anim calcmode="lin" valueType="num">
                                          <p:cBhvr>
                                            <p:cTn id="140" dur="400" fill="hold"/>
                                            <p:tgtEl>
                                              <p:spTgt spid="21"/>
                                            </p:tgtEl>
                                            <p:attrNameLst>
                                              <p:attrName>ppt_h</p:attrName>
                                            </p:attrNameLst>
                                          </p:cBhvr>
                                          <p:tavLst>
                                            <p:tav tm="0">
                                              <p:val>
                                                <p:fltVal val="0"/>
                                              </p:val>
                                            </p:tav>
                                            <p:tav tm="100000">
                                              <p:val>
                                                <p:strVal val="#ppt_h"/>
                                              </p:val>
                                            </p:tav>
                                          </p:tavLst>
                                        </p:anim>
                                        <p:animEffect transition="in" filter="fade">
                                          <p:cBhvr>
                                            <p:cTn id="141" dur="400"/>
                                            <p:tgtEl>
                                              <p:spTgt spid="21"/>
                                            </p:tgtEl>
                                          </p:cBhvr>
                                        </p:animEffect>
                                      </p:childTnLst>
                                    </p:cTn>
                                  </p:par>
                                  <p:par>
                                    <p:cTn id="142" presetID="53" presetClass="entr" presetSubtype="16" fill="hold" grpId="0" nodeType="withEffect">
                                      <p:stCondLst>
                                        <p:cond delay="5120"/>
                                      </p:stCondLst>
                                      <p:childTnLst>
                                        <p:set>
                                          <p:cBhvr>
                                            <p:cTn id="143" dur="1" fill="hold">
                                              <p:stCondLst>
                                                <p:cond delay="0"/>
                                              </p:stCondLst>
                                            </p:cTn>
                                            <p:tgtEl>
                                              <p:spTgt spid="19"/>
                                            </p:tgtEl>
                                            <p:attrNameLst>
                                              <p:attrName>style.visibility</p:attrName>
                                            </p:attrNameLst>
                                          </p:cBhvr>
                                          <p:to>
                                            <p:strVal val="visible"/>
                                          </p:to>
                                        </p:set>
                                        <p:anim calcmode="lin" valueType="num">
                                          <p:cBhvr>
                                            <p:cTn id="144" dur="500" fill="hold"/>
                                            <p:tgtEl>
                                              <p:spTgt spid="19"/>
                                            </p:tgtEl>
                                            <p:attrNameLst>
                                              <p:attrName>ppt_w</p:attrName>
                                            </p:attrNameLst>
                                          </p:cBhvr>
                                          <p:tavLst>
                                            <p:tav tm="0">
                                              <p:val>
                                                <p:fltVal val="0"/>
                                              </p:val>
                                            </p:tav>
                                            <p:tav tm="100000">
                                              <p:val>
                                                <p:strVal val="#ppt_w"/>
                                              </p:val>
                                            </p:tav>
                                          </p:tavLst>
                                        </p:anim>
                                        <p:anim calcmode="lin" valueType="num">
                                          <p:cBhvr>
                                            <p:cTn id="145" dur="500" fill="hold"/>
                                            <p:tgtEl>
                                              <p:spTgt spid="19"/>
                                            </p:tgtEl>
                                            <p:attrNameLst>
                                              <p:attrName>ppt_h</p:attrName>
                                            </p:attrNameLst>
                                          </p:cBhvr>
                                          <p:tavLst>
                                            <p:tav tm="0">
                                              <p:val>
                                                <p:fltVal val="0"/>
                                              </p:val>
                                            </p:tav>
                                            <p:tav tm="100000">
                                              <p:val>
                                                <p:strVal val="#ppt_h"/>
                                              </p:val>
                                            </p:tav>
                                          </p:tavLst>
                                        </p:anim>
                                        <p:animEffect transition="in" filter="fade">
                                          <p:cBhvr>
                                            <p:cTn id="146" dur="500"/>
                                            <p:tgtEl>
                                              <p:spTgt spid="19"/>
                                            </p:tgtEl>
                                          </p:cBhvr>
                                        </p:animEffect>
                                      </p:childTnLst>
                                    </p:cTn>
                                  </p:par>
                                  <p:par>
                                    <p:cTn id="147" presetID="53" presetClass="entr" presetSubtype="16" fill="hold" grpId="0" nodeType="withEffect">
                                      <p:stCondLst>
                                        <p:cond delay="5140"/>
                                      </p:stCondLst>
                                      <p:childTnLst>
                                        <p:set>
                                          <p:cBhvr>
                                            <p:cTn id="148" dur="1" fill="hold">
                                              <p:stCondLst>
                                                <p:cond delay="0"/>
                                              </p:stCondLst>
                                            </p:cTn>
                                            <p:tgtEl>
                                              <p:spTgt spid="18"/>
                                            </p:tgtEl>
                                            <p:attrNameLst>
                                              <p:attrName>style.visibility</p:attrName>
                                            </p:attrNameLst>
                                          </p:cBhvr>
                                          <p:to>
                                            <p:strVal val="visible"/>
                                          </p:to>
                                        </p:set>
                                        <p:anim calcmode="lin" valueType="num">
                                          <p:cBhvr>
                                            <p:cTn id="149" dur="600" fill="hold"/>
                                            <p:tgtEl>
                                              <p:spTgt spid="18"/>
                                            </p:tgtEl>
                                            <p:attrNameLst>
                                              <p:attrName>ppt_w</p:attrName>
                                            </p:attrNameLst>
                                          </p:cBhvr>
                                          <p:tavLst>
                                            <p:tav tm="0">
                                              <p:val>
                                                <p:fltVal val="0"/>
                                              </p:val>
                                            </p:tav>
                                            <p:tav tm="100000">
                                              <p:val>
                                                <p:strVal val="#ppt_w"/>
                                              </p:val>
                                            </p:tav>
                                          </p:tavLst>
                                        </p:anim>
                                        <p:anim calcmode="lin" valueType="num">
                                          <p:cBhvr>
                                            <p:cTn id="150" dur="600" fill="hold"/>
                                            <p:tgtEl>
                                              <p:spTgt spid="18"/>
                                            </p:tgtEl>
                                            <p:attrNameLst>
                                              <p:attrName>ppt_h</p:attrName>
                                            </p:attrNameLst>
                                          </p:cBhvr>
                                          <p:tavLst>
                                            <p:tav tm="0">
                                              <p:val>
                                                <p:fltVal val="0"/>
                                              </p:val>
                                            </p:tav>
                                            <p:tav tm="100000">
                                              <p:val>
                                                <p:strVal val="#ppt_h"/>
                                              </p:val>
                                            </p:tav>
                                          </p:tavLst>
                                        </p:anim>
                                        <p:animEffect transition="in" filter="fade">
                                          <p:cBhvr>
                                            <p:cTn id="151" dur="600"/>
                                            <p:tgtEl>
                                              <p:spTgt spid="18"/>
                                            </p:tgtEl>
                                          </p:cBhvr>
                                        </p:animEffect>
                                      </p:childTnLst>
                                    </p:cTn>
                                  </p:par>
                                  <p:par>
                                    <p:cTn id="152" presetID="53" presetClass="entr" presetSubtype="16" fill="hold" grpId="0" nodeType="withEffect">
                                      <p:stCondLst>
                                        <p:cond delay="5160"/>
                                      </p:stCondLst>
                                      <p:childTnLst>
                                        <p:set>
                                          <p:cBhvr>
                                            <p:cTn id="153" dur="1" fill="hold">
                                              <p:stCondLst>
                                                <p:cond delay="0"/>
                                              </p:stCondLst>
                                            </p:cTn>
                                            <p:tgtEl>
                                              <p:spTgt spid="22"/>
                                            </p:tgtEl>
                                            <p:attrNameLst>
                                              <p:attrName>style.visibility</p:attrName>
                                            </p:attrNameLst>
                                          </p:cBhvr>
                                          <p:to>
                                            <p:strVal val="visible"/>
                                          </p:to>
                                        </p:set>
                                        <p:anim calcmode="lin" valueType="num">
                                          <p:cBhvr>
                                            <p:cTn id="154" dur="700" fill="hold"/>
                                            <p:tgtEl>
                                              <p:spTgt spid="22"/>
                                            </p:tgtEl>
                                            <p:attrNameLst>
                                              <p:attrName>ppt_w</p:attrName>
                                            </p:attrNameLst>
                                          </p:cBhvr>
                                          <p:tavLst>
                                            <p:tav tm="0">
                                              <p:val>
                                                <p:fltVal val="0"/>
                                              </p:val>
                                            </p:tav>
                                            <p:tav tm="100000">
                                              <p:val>
                                                <p:strVal val="#ppt_w"/>
                                              </p:val>
                                            </p:tav>
                                          </p:tavLst>
                                        </p:anim>
                                        <p:anim calcmode="lin" valueType="num">
                                          <p:cBhvr>
                                            <p:cTn id="155" dur="700" fill="hold"/>
                                            <p:tgtEl>
                                              <p:spTgt spid="22"/>
                                            </p:tgtEl>
                                            <p:attrNameLst>
                                              <p:attrName>ppt_h</p:attrName>
                                            </p:attrNameLst>
                                          </p:cBhvr>
                                          <p:tavLst>
                                            <p:tav tm="0">
                                              <p:val>
                                                <p:fltVal val="0"/>
                                              </p:val>
                                            </p:tav>
                                            <p:tav tm="100000">
                                              <p:val>
                                                <p:strVal val="#ppt_h"/>
                                              </p:val>
                                            </p:tav>
                                          </p:tavLst>
                                        </p:anim>
                                        <p:animEffect transition="in" filter="fade">
                                          <p:cBhvr>
                                            <p:cTn id="156" dur="700"/>
                                            <p:tgtEl>
                                              <p:spTgt spid="22"/>
                                            </p:tgtEl>
                                          </p:cBhvr>
                                        </p:animEffect>
                                      </p:childTnLst>
                                    </p:cTn>
                                  </p:par>
                                  <p:par>
                                    <p:cTn id="157" presetID="53" presetClass="entr" presetSubtype="16" fill="hold" grpId="0" nodeType="withEffect">
                                      <p:stCondLst>
                                        <p:cond delay="5180"/>
                                      </p:stCondLst>
                                      <p:childTnLst>
                                        <p:set>
                                          <p:cBhvr>
                                            <p:cTn id="158" dur="1" fill="hold">
                                              <p:stCondLst>
                                                <p:cond delay="0"/>
                                              </p:stCondLst>
                                            </p:cTn>
                                            <p:tgtEl>
                                              <p:spTgt spid="24"/>
                                            </p:tgtEl>
                                            <p:attrNameLst>
                                              <p:attrName>style.visibility</p:attrName>
                                            </p:attrNameLst>
                                          </p:cBhvr>
                                          <p:to>
                                            <p:strVal val="visible"/>
                                          </p:to>
                                        </p:set>
                                        <p:anim calcmode="lin" valueType="num">
                                          <p:cBhvr>
                                            <p:cTn id="159" dur="800" fill="hold"/>
                                            <p:tgtEl>
                                              <p:spTgt spid="24"/>
                                            </p:tgtEl>
                                            <p:attrNameLst>
                                              <p:attrName>ppt_w</p:attrName>
                                            </p:attrNameLst>
                                          </p:cBhvr>
                                          <p:tavLst>
                                            <p:tav tm="0">
                                              <p:val>
                                                <p:fltVal val="0"/>
                                              </p:val>
                                            </p:tav>
                                            <p:tav tm="100000">
                                              <p:val>
                                                <p:strVal val="#ppt_w"/>
                                              </p:val>
                                            </p:tav>
                                          </p:tavLst>
                                        </p:anim>
                                        <p:anim calcmode="lin" valueType="num">
                                          <p:cBhvr>
                                            <p:cTn id="160" dur="800" fill="hold"/>
                                            <p:tgtEl>
                                              <p:spTgt spid="24"/>
                                            </p:tgtEl>
                                            <p:attrNameLst>
                                              <p:attrName>ppt_h</p:attrName>
                                            </p:attrNameLst>
                                          </p:cBhvr>
                                          <p:tavLst>
                                            <p:tav tm="0">
                                              <p:val>
                                                <p:fltVal val="0"/>
                                              </p:val>
                                            </p:tav>
                                            <p:tav tm="100000">
                                              <p:val>
                                                <p:strVal val="#ppt_h"/>
                                              </p:val>
                                            </p:tav>
                                          </p:tavLst>
                                        </p:anim>
                                        <p:animEffect transition="in" filter="fade">
                                          <p:cBhvr>
                                            <p:cTn id="161" dur="800"/>
                                            <p:tgtEl>
                                              <p:spTgt spid="24"/>
                                            </p:tgtEl>
                                          </p:cBhvr>
                                        </p:animEffect>
                                      </p:childTnLst>
                                    </p:cTn>
                                  </p:par>
                                  <p:par>
                                    <p:cTn id="162" presetID="53" presetClass="entr" presetSubtype="16" fill="hold" grpId="0" nodeType="withEffect">
                                      <p:stCondLst>
                                        <p:cond delay="5200"/>
                                      </p:stCondLst>
                                      <p:childTnLst>
                                        <p:set>
                                          <p:cBhvr>
                                            <p:cTn id="163" dur="1" fill="hold">
                                              <p:stCondLst>
                                                <p:cond delay="0"/>
                                              </p:stCondLst>
                                            </p:cTn>
                                            <p:tgtEl>
                                              <p:spTgt spid="23"/>
                                            </p:tgtEl>
                                            <p:attrNameLst>
                                              <p:attrName>style.visibility</p:attrName>
                                            </p:attrNameLst>
                                          </p:cBhvr>
                                          <p:to>
                                            <p:strVal val="visible"/>
                                          </p:to>
                                        </p:set>
                                        <p:anim calcmode="lin" valueType="num">
                                          <p:cBhvr>
                                            <p:cTn id="164" dur="400" fill="hold"/>
                                            <p:tgtEl>
                                              <p:spTgt spid="23"/>
                                            </p:tgtEl>
                                            <p:attrNameLst>
                                              <p:attrName>ppt_w</p:attrName>
                                            </p:attrNameLst>
                                          </p:cBhvr>
                                          <p:tavLst>
                                            <p:tav tm="0">
                                              <p:val>
                                                <p:fltVal val="0"/>
                                              </p:val>
                                            </p:tav>
                                            <p:tav tm="100000">
                                              <p:val>
                                                <p:strVal val="#ppt_w"/>
                                              </p:val>
                                            </p:tav>
                                          </p:tavLst>
                                        </p:anim>
                                        <p:anim calcmode="lin" valueType="num">
                                          <p:cBhvr>
                                            <p:cTn id="165" dur="400" fill="hold"/>
                                            <p:tgtEl>
                                              <p:spTgt spid="23"/>
                                            </p:tgtEl>
                                            <p:attrNameLst>
                                              <p:attrName>ppt_h</p:attrName>
                                            </p:attrNameLst>
                                          </p:cBhvr>
                                          <p:tavLst>
                                            <p:tav tm="0">
                                              <p:val>
                                                <p:fltVal val="0"/>
                                              </p:val>
                                            </p:tav>
                                            <p:tav tm="100000">
                                              <p:val>
                                                <p:strVal val="#ppt_h"/>
                                              </p:val>
                                            </p:tav>
                                          </p:tavLst>
                                        </p:anim>
                                        <p:animEffect transition="in" filter="fade">
                                          <p:cBhvr>
                                            <p:cTn id="166" dur="400"/>
                                            <p:tgtEl>
                                              <p:spTgt spid="23"/>
                                            </p:tgtEl>
                                          </p:cBhvr>
                                        </p:animEffect>
                                      </p:childTnLst>
                                    </p:cTn>
                                  </p:par>
                                  <p:par>
                                    <p:cTn id="167" presetID="53" presetClass="entr" presetSubtype="16" fill="hold" grpId="0" nodeType="withEffect">
                                      <p:stCondLst>
                                        <p:cond delay="5220"/>
                                      </p:stCondLst>
                                      <p:childTnLst>
                                        <p:set>
                                          <p:cBhvr>
                                            <p:cTn id="168" dur="1" fill="hold">
                                              <p:stCondLst>
                                                <p:cond delay="0"/>
                                              </p:stCondLst>
                                            </p:cTn>
                                            <p:tgtEl>
                                              <p:spTgt spid="20"/>
                                            </p:tgtEl>
                                            <p:attrNameLst>
                                              <p:attrName>style.visibility</p:attrName>
                                            </p:attrNameLst>
                                          </p:cBhvr>
                                          <p:to>
                                            <p:strVal val="visible"/>
                                          </p:to>
                                        </p:set>
                                        <p:anim calcmode="lin" valueType="num">
                                          <p:cBhvr>
                                            <p:cTn id="169" dur="500" fill="hold"/>
                                            <p:tgtEl>
                                              <p:spTgt spid="20"/>
                                            </p:tgtEl>
                                            <p:attrNameLst>
                                              <p:attrName>ppt_w</p:attrName>
                                            </p:attrNameLst>
                                          </p:cBhvr>
                                          <p:tavLst>
                                            <p:tav tm="0">
                                              <p:val>
                                                <p:fltVal val="0"/>
                                              </p:val>
                                            </p:tav>
                                            <p:tav tm="100000">
                                              <p:val>
                                                <p:strVal val="#ppt_w"/>
                                              </p:val>
                                            </p:tav>
                                          </p:tavLst>
                                        </p:anim>
                                        <p:anim calcmode="lin" valueType="num">
                                          <p:cBhvr>
                                            <p:cTn id="170" dur="500" fill="hold"/>
                                            <p:tgtEl>
                                              <p:spTgt spid="20"/>
                                            </p:tgtEl>
                                            <p:attrNameLst>
                                              <p:attrName>ppt_h</p:attrName>
                                            </p:attrNameLst>
                                          </p:cBhvr>
                                          <p:tavLst>
                                            <p:tav tm="0">
                                              <p:val>
                                                <p:fltVal val="0"/>
                                              </p:val>
                                            </p:tav>
                                            <p:tav tm="100000">
                                              <p:val>
                                                <p:strVal val="#ppt_h"/>
                                              </p:val>
                                            </p:tav>
                                          </p:tavLst>
                                        </p:anim>
                                        <p:animEffect transition="in" filter="fade">
                                          <p:cBhvr>
                                            <p:cTn id="171" dur="500"/>
                                            <p:tgtEl>
                                              <p:spTgt spid="20"/>
                                            </p:tgtEl>
                                          </p:cBhvr>
                                        </p:animEffect>
                                      </p:childTnLst>
                                    </p:cTn>
                                  </p:par>
                                  <p:par>
                                    <p:cTn id="172" presetID="53" presetClass="entr" presetSubtype="16" fill="hold" grpId="0" nodeType="withEffect">
                                      <p:stCondLst>
                                        <p:cond delay="5240"/>
                                      </p:stCondLst>
                                      <p:childTnLst>
                                        <p:set>
                                          <p:cBhvr>
                                            <p:cTn id="173" dur="1" fill="hold">
                                              <p:stCondLst>
                                                <p:cond delay="0"/>
                                              </p:stCondLst>
                                            </p:cTn>
                                            <p:tgtEl>
                                              <p:spTgt spid="17"/>
                                            </p:tgtEl>
                                            <p:attrNameLst>
                                              <p:attrName>style.visibility</p:attrName>
                                            </p:attrNameLst>
                                          </p:cBhvr>
                                          <p:to>
                                            <p:strVal val="visible"/>
                                          </p:to>
                                        </p:set>
                                        <p:anim calcmode="lin" valueType="num">
                                          <p:cBhvr>
                                            <p:cTn id="174" dur="700" fill="hold"/>
                                            <p:tgtEl>
                                              <p:spTgt spid="17"/>
                                            </p:tgtEl>
                                            <p:attrNameLst>
                                              <p:attrName>ppt_w</p:attrName>
                                            </p:attrNameLst>
                                          </p:cBhvr>
                                          <p:tavLst>
                                            <p:tav tm="0">
                                              <p:val>
                                                <p:fltVal val="0"/>
                                              </p:val>
                                            </p:tav>
                                            <p:tav tm="100000">
                                              <p:val>
                                                <p:strVal val="#ppt_w"/>
                                              </p:val>
                                            </p:tav>
                                          </p:tavLst>
                                        </p:anim>
                                        <p:anim calcmode="lin" valueType="num">
                                          <p:cBhvr>
                                            <p:cTn id="175" dur="700" fill="hold"/>
                                            <p:tgtEl>
                                              <p:spTgt spid="17"/>
                                            </p:tgtEl>
                                            <p:attrNameLst>
                                              <p:attrName>ppt_h</p:attrName>
                                            </p:attrNameLst>
                                          </p:cBhvr>
                                          <p:tavLst>
                                            <p:tav tm="0">
                                              <p:val>
                                                <p:fltVal val="0"/>
                                              </p:val>
                                            </p:tav>
                                            <p:tav tm="100000">
                                              <p:val>
                                                <p:strVal val="#ppt_h"/>
                                              </p:val>
                                            </p:tav>
                                          </p:tavLst>
                                        </p:anim>
                                        <p:animEffect transition="in" filter="fade">
                                          <p:cBhvr>
                                            <p:cTn id="176"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10" grpId="0" animBg="1"/>
          <p:bldP spid="10" grpId="1" animBg="1"/>
          <p:bldP spid="10" grpId="2" animBg="1"/>
          <p:bldP spid="11" grpId="0"/>
          <p:bldP spid="11" grpId="1"/>
          <p:bldP spid="11" grpId="2"/>
          <p:bldP spid="5" grpId="0" animBg="1"/>
          <p:bldP spid="5" grpId="1" animBg="1"/>
          <p:bldP spid="5" grpId="2" animBg="1"/>
          <p:bldP spid="5" grpId="3" animBg="1"/>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8" grpId="2" animBg="1"/>
          <p:bldP spid="8" grpId="3" animBg="1"/>
          <p:bldP spid="9" grpId="0" animBg="1"/>
          <p:bldP spid="9" grpId="1" animBg="1"/>
          <p:bldP spid="9" grpId="2" animBg="1"/>
          <p:bldP spid="9" grpId="3" animBg="1"/>
          <p:bldP spid="3" grpId="1"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幻灯片">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rcRect r="21478" b="18689"/>
          <a:stretch>
            <a:fillRect/>
          </a:stretch>
        </p:blipFill>
        <p:spPr>
          <a:xfrm>
            <a:off x="3810" y="0"/>
            <a:ext cx="12191365" cy="7105015"/>
          </a:xfrm>
          <a:prstGeom prst="rect">
            <a:avLst/>
          </a:prstGeom>
        </p:spPr>
      </p:pic>
      <p:sp>
        <p:nvSpPr>
          <p:cNvPr id="8" name="文本框 7"/>
          <p:cNvSpPr txBox="1"/>
          <p:nvPr/>
        </p:nvSpPr>
        <p:spPr>
          <a:xfrm>
            <a:off x="2286000" y="2677540"/>
            <a:ext cx="9651662" cy="1569660"/>
          </a:xfrm>
          <a:prstGeom prst="rect">
            <a:avLst/>
          </a:prstGeom>
          <a:noFill/>
        </p:spPr>
        <p:txBody>
          <a:bodyPr wrap="square" rtlCol="0">
            <a:spAutoFit/>
          </a:bodyPr>
          <a:lstStyle/>
          <a:p>
            <a:pPr lvl="0" algn="r"/>
            <a:r>
              <a:rPr kumimoji="1" lang="zh-CN" altLang="en-US" sz="4800" b="1" dirty="0">
                <a:solidFill>
                  <a:srgbClr val="00B05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基于</a:t>
            </a:r>
            <a:r>
              <a:rPr kumimoji="1" lang="en-US" altLang="zh-CN" sz="4800" b="1" dirty="0" err="1">
                <a:solidFill>
                  <a:srgbClr val="00B05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Labview</a:t>
            </a:r>
            <a:r>
              <a:rPr kumimoji="1" lang="zh-CN" altLang="en-US" sz="4800" b="1" dirty="0">
                <a:solidFill>
                  <a:srgbClr val="00B05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的</a:t>
            </a:r>
            <a:endParaRPr kumimoji="1" lang="en-US" altLang="zh-CN" sz="4800" b="1" dirty="0">
              <a:solidFill>
                <a:srgbClr val="00B05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a:p>
            <a:pPr lvl="0" algn="r"/>
            <a:r>
              <a:rPr kumimoji="1" lang="zh-CN" altLang="en-US" sz="4800" b="1" dirty="0">
                <a:solidFill>
                  <a:srgbClr val="00B05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电机测控平台设计</a:t>
            </a:r>
          </a:p>
        </p:txBody>
      </p:sp>
      <p:sp>
        <p:nvSpPr>
          <p:cNvPr id="9" name="文本框 8"/>
          <p:cNvSpPr txBox="1"/>
          <p:nvPr/>
        </p:nvSpPr>
        <p:spPr>
          <a:xfrm>
            <a:off x="6972300" y="4122764"/>
            <a:ext cx="4965055" cy="584775"/>
          </a:xfrm>
          <a:prstGeom prst="rect">
            <a:avLst/>
          </a:prstGeom>
          <a:noFill/>
        </p:spPr>
        <p:txBody>
          <a:bodyPr wrap="square" rtlCol="0">
            <a:spAutoFit/>
          </a:bodyPr>
          <a:lstStyle/>
          <a:p>
            <a:pPr lvl="0" algn="r"/>
            <a:r>
              <a:rPr kumimoji="1" lang="en-US" altLang="zh-CN" sz="3200" dirty="0" err="1">
                <a:solidFill>
                  <a:schemeClr val="bg2">
                    <a:lumMod val="25000"/>
                  </a:schemeClr>
                </a:solidFill>
                <a:latin typeface="黑体" panose="02010609060101010101" charset="-122"/>
                <a:ea typeface="黑体" panose="02010609060101010101" charset="-122"/>
                <a:cs typeface="Arial Black" panose="020B0A04020102020204"/>
              </a:rPr>
              <a:t>Labview</a:t>
            </a:r>
            <a:r>
              <a:rPr kumimoji="1" lang="zh-CN" altLang="en-US" sz="3200" dirty="0">
                <a:solidFill>
                  <a:schemeClr val="bg2">
                    <a:lumMod val="25000"/>
                  </a:schemeClr>
                </a:solidFill>
                <a:latin typeface="黑体" panose="02010609060101010101" charset="-122"/>
                <a:ea typeface="黑体" panose="02010609060101010101" charset="-122"/>
                <a:cs typeface="Arial Black" panose="020B0A04020102020204"/>
              </a:rPr>
              <a:t>虚拟实验组</a:t>
            </a:r>
            <a:r>
              <a:rPr kumimoji="1" lang="en-US" altLang="zh-CN" sz="3200" dirty="0">
                <a:solidFill>
                  <a:schemeClr val="bg2">
                    <a:lumMod val="25000"/>
                  </a:schemeClr>
                </a:solidFill>
                <a:latin typeface="黑体" panose="02010609060101010101" charset="-122"/>
                <a:ea typeface="黑体" panose="02010609060101010101" charset="-122"/>
                <a:cs typeface="Arial Black" panose="020B0A04020102020204"/>
              </a:rPr>
              <a:t>1</a:t>
            </a:r>
            <a:endParaRPr kumimoji="1" lang="zh-CN" altLang="en-US" sz="3200" dirty="0">
              <a:solidFill>
                <a:schemeClr val="bg2">
                  <a:lumMod val="25000"/>
                </a:schemeClr>
              </a:solidFill>
              <a:latin typeface="黑体" panose="02010609060101010101" charset="-122"/>
              <a:ea typeface="黑体" panose="02010609060101010101" charset="-122"/>
              <a:cs typeface="Arial Black" panose="020B0A04020102020204"/>
            </a:endParaRPr>
          </a:p>
        </p:txBody>
      </p:sp>
      <p:sp>
        <p:nvSpPr>
          <p:cNvPr id="2"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6"/>
          <a:stretch>
            <a:fillRect/>
          </a:stretch>
        </p:blipFill>
        <p:spPr>
          <a:xfrm>
            <a:off x="10701807" y="5372601"/>
            <a:ext cx="1492416" cy="148537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2000">
                                      <p:stCondLst>
                                        <p:cond delay="0"/>
                                      </p:stCondLst>
                                      <p:iterate type="lt">
                                        <p:tmPct val="0"/>
                                      </p:iterate>
                                      <p:childTnLst>
                                        <p:set>
                                          <p:cBhvr>
                                            <p:cTn id="6" dur="1" fill="hold">
                                              <p:stCondLst>
                                                <p:cond delay="0"/>
                                              </p:stCondLst>
                                            </p:cTn>
                                            <p:tgtEl>
                                              <p:spTgt spid="8"/>
                                            </p:tgtEl>
                                            <p:attrNameLst>
                                              <p:attrName>style.visibility</p:attrName>
                                            </p:attrNameLst>
                                          </p:cBhvr>
                                          <p:to>
                                            <p:strVal val="visible"/>
                                          </p:to>
                                        </p:set>
                                        <p:anim calcmode="lin" valueType="num" p14:bounceEnd="62000">
                                          <p:cBhvr additive="base">
                                            <p:cTn id="7" dur="750" fill="hold"/>
                                            <p:tgtEl>
                                              <p:spTgt spid="8"/>
                                            </p:tgtEl>
                                            <p:attrNameLst>
                                              <p:attrName>ppt_x</p:attrName>
                                            </p:attrNameLst>
                                          </p:cBhvr>
                                          <p:tavLst>
                                            <p:tav tm="0">
                                              <p:val>
                                                <p:strVal val="1+#ppt_w/2"/>
                                              </p:val>
                                            </p:tav>
                                            <p:tav tm="100000">
                                              <p:val>
                                                <p:strVal val="#ppt_x"/>
                                              </p:val>
                                            </p:tav>
                                          </p:tavLst>
                                        </p:anim>
                                        <p:anim calcmode="lin" valueType="num" p14:bounceEnd="62000">
                                          <p:cBhvr additive="base">
                                            <p:cTn id="8" dur="75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嘀3.wav"/>
                                            </p:tgtEl>
                                          </p:cMediaNode>
                                        </p:audio>
                                      </p:sub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34" presetClass="emph" presetSubtype="0" fill="hold" grpId="1" nodeType="withEffect">
                                      <p:stCondLst>
                                        <p:cond delay="2250"/>
                                      </p:stCondLst>
                                      <p:iterate type="lt">
                                        <p:tmPct val="10000"/>
                                      </p:iterate>
                                      <p:childTnLst>
                                        <p:animMotion origin="layout" path="M 0.0 0.0 L 0.0 -0.07213" pathEditMode="relative" ptsTypes="">
                                          <p:cBhvr>
                                            <p:cTn id="14" dur="250" accel="50000" decel="50000" autoRev="1" fill="hold">
                                              <p:stCondLst>
                                                <p:cond delay="0"/>
                                              </p:stCondLst>
                                            </p:cTn>
                                            <p:tgtEl>
                                              <p:spTgt spid="8"/>
                                            </p:tgtEl>
                                            <p:attrNameLst>
                                              <p:attrName>ppt_x</p:attrName>
                                              <p:attrName>ppt_y</p:attrName>
                                            </p:attrNameLst>
                                          </p:cBhvr>
                                        </p:animMotion>
                                        <p:animRot by="1500000">
                                          <p:cBhvr>
                                            <p:cTn id="15" dur="125" fill="hold">
                                              <p:stCondLst>
                                                <p:cond delay="0"/>
                                              </p:stCondLst>
                                            </p:cTn>
                                            <p:tgtEl>
                                              <p:spTgt spid="8"/>
                                            </p:tgtEl>
                                            <p:attrNameLst>
                                              <p:attrName>r</p:attrName>
                                            </p:attrNameLst>
                                          </p:cBhvr>
                                        </p:animRot>
                                        <p:animRot by="-1500000">
                                          <p:cBhvr>
                                            <p:cTn id="16" dur="125" fill="hold">
                                              <p:stCondLst>
                                                <p:cond delay="125"/>
                                              </p:stCondLst>
                                            </p:cTn>
                                            <p:tgtEl>
                                              <p:spTgt spid="8"/>
                                            </p:tgtEl>
                                            <p:attrNameLst>
                                              <p:attrName>r</p:attrName>
                                            </p:attrNameLst>
                                          </p:cBhvr>
                                        </p:animRot>
                                        <p:animRot by="-1500000">
                                          <p:cBhvr>
                                            <p:cTn id="17" dur="125" fill="hold">
                                              <p:stCondLst>
                                                <p:cond delay="250"/>
                                              </p:stCondLst>
                                            </p:cTn>
                                            <p:tgtEl>
                                              <p:spTgt spid="8"/>
                                            </p:tgtEl>
                                            <p:attrNameLst>
                                              <p:attrName>r</p:attrName>
                                            </p:attrNameLst>
                                          </p:cBhvr>
                                        </p:animRot>
                                        <p:animRot by="1500000">
                                          <p:cBhvr>
                                            <p:cTn id="18"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7" name="嘀3.wav"/>
                                            </p:tgtEl>
                                          </p:cMediaNode>
                                        </p:audio>
                                      </p:sub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34" presetClass="emph" presetSubtype="0" fill="hold" grpId="1" nodeType="withEffect">
                                      <p:stCondLst>
                                        <p:cond delay="2250"/>
                                      </p:stCondLst>
                                      <p:iterate type="lt">
                                        <p:tmPct val="10000"/>
                                      </p:iterate>
                                      <p:childTnLst>
                                        <p:animMotion origin="layout" path="M 0.0 0.0 L 0.0 -0.07213" pathEditMode="relative" ptsTypes="">
                                          <p:cBhvr>
                                            <p:cTn id="14" dur="250" accel="50000" decel="50000" autoRev="1" fill="hold">
                                              <p:stCondLst>
                                                <p:cond delay="0"/>
                                              </p:stCondLst>
                                            </p:cTn>
                                            <p:tgtEl>
                                              <p:spTgt spid="8"/>
                                            </p:tgtEl>
                                            <p:attrNameLst>
                                              <p:attrName>ppt_x</p:attrName>
                                              <p:attrName>ppt_y</p:attrName>
                                            </p:attrNameLst>
                                          </p:cBhvr>
                                        </p:animMotion>
                                        <p:animRot by="1500000">
                                          <p:cBhvr>
                                            <p:cTn id="15" dur="125" fill="hold">
                                              <p:stCondLst>
                                                <p:cond delay="0"/>
                                              </p:stCondLst>
                                            </p:cTn>
                                            <p:tgtEl>
                                              <p:spTgt spid="8"/>
                                            </p:tgtEl>
                                            <p:attrNameLst>
                                              <p:attrName>r</p:attrName>
                                            </p:attrNameLst>
                                          </p:cBhvr>
                                        </p:animRot>
                                        <p:animRot by="-1500000">
                                          <p:cBhvr>
                                            <p:cTn id="16" dur="125" fill="hold">
                                              <p:stCondLst>
                                                <p:cond delay="125"/>
                                              </p:stCondLst>
                                            </p:cTn>
                                            <p:tgtEl>
                                              <p:spTgt spid="8"/>
                                            </p:tgtEl>
                                            <p:attrNameLst>
                                              <p:attrName>r</p:attrName>
                                            </p:attrNameLst>
                                          </p:cBhvr>
                                        </p:animRot>
                                        <p:animRot by="-1500000">
                                          <p:cBhvr>
                                            <p:cTn id="17" dur="125" fill="hold">
                                              <p:stCondLst>
                                                <p:cond delay="250"/>
                                              </p:stCondLst>
                                            </p:cTn>
                                            <p:tgtEl>
                                              <p:spTgt spid="8"/>
                                            </p:tgtEl>
                                            <p:attrNameLst>
                                              <p:attrName>r</p:attrName>
                                            </p:attrNameLst>
                                          </p:cBhvr>
                                        </p:animRot>
                                        <p:animRot by="1500000">
                                          <p:cBhvr>
                                            <p:cTn id="18"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728934" y="1524061"/>
            <a:ext cx="1523177" cy="1512168"/>
            <a:chOff x="6728934" y="1524061"/>
            <a:chExt cx="1523177" cy="1512168"/>
          </a:xfrm>
        </p:grpSpPr>
        <p:sp>
          <p:nvSpPr>
            <p:cNvPr id="19" name="任意多边形 18"/>
            <p:cNvSpPr/>
            <p:nvPr/>
          </p:nvSpPr>
          <p:spPr>
            <a:xfrm rot="19200000">
              <a:off x="6728934" y="1524061"/>
              <a:ext cx="1523177" cy="1512168"/>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sz="5000">
                <a:solidFill>
                  <a:srgbClr val="30B9EC"/>
                </a:solidFill>
              </a:endParaRPr>
            </a:p>
          </p:txBody>
        </p:sp>
        <p:sp>
          <p:nvSpPr>
            <p:cNvPr id="20" name="文本框 15"/>
            <p:cNvSpPr txBox="1"/>
            <p:nvPr/>
          </p:nvSpPr>
          <p:spPr>
            <a:xfrm>
              <a:off x="7008207" y="1849258"/>
              <a:ext cx="979933" cy="861774"/>
            </a:xfrm>
            <a:prstGeom prst="rect">
              <a:avLst/>
            </a:prstGeom>
            <a:noFill/>
          </p:spPr>
          <p:txBody>
            <a:bodyPr wrap="square" rtlCol="0">
              <a:spAutoFit/>
            </a:bodyPr>
            <a:lstStyle/>
            <a:p>
              <a:pPr algn="ctr"/>
              <a:r>
                <a:rPr lang="en-US" altLang="zh-CN" sz="5000" b="1" dirty="0">
                  <a:solidFill>
                    <a:srgbClr val="30B9EC"/>
                  </a:solidFill>
                </a:rPr>
                <a:t>2</a:t>
              </a:r>
              <a:endParaRPr lang="zh-CN" altLang="en-US" sz="5000" b="1" dirty="0">
                <a:solidFill>
                  <a:srgbClr val="30B9EC"/>
                </a:solidFill>
              </a:endParaRPr>
            </a:p>
          </p:txBody>
        </p:sp>
      </p:grpSp>
      <p:grpSp>
        <p:nvGrpSpPr>
          <p:cNvPr id="21" name="组合 20"/>
          <p:cNvGrpSpPr/>
          <p:nvPr/>
        </p:nvGrpSpPr>
        <p:grpSpPr>
          <a:xfrm>
            <a:off x="5270519" y="2584436"/>
            <a:ext cx="2199581" cy="2183682"/>
            <a:chOff x="5245119" y="2584436"/>
            <a:chExt cx="2199581" cy="2183682"/>
          </a:xfrm>
        </p:grpSpPr>
        <p:sp>
          <p:nvSpPr>
            <p:cNvPr id="22" name="任意多边形 21"/>
            <p:cNvSpPr/>
            <p:nvPr/>
          </p:nvSpPr>
          <p:spPr>
            <a:xfrm rot="19200000">
              <a:off x="5245119" y="2584436"/>
              <a:ext cx="2199581" cy="2183682"/>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sz="5000">
                <a:solidFill>
                  <a:prstClr val="white"/>
                </a:solidFill>
              </a:endParaRPr>
            </a:p>
          </p:txBody>
        </p:sp>
        <p:sp>
          <p:nvSpPr>
            <p:cNvPr id="23" name="文本框 16"/>
            <p:cNvSpPr txBox="1"/>
            <p:nvPr/>
          </p:nvSpPr>
          <p:spPr>
            <a:xfrm>
              <a:off x="5681611" y="3241963"/>
              <a:ext cx="1326596" cy="861774"/>
            </a:xfrm>
            <a:prstGeom prst="rect">
              <a:avLst/>
            </a:prstGeom>
            <a:noFill/>
          </p:spPr>
          <p:txBody>
            <a:bodyPr wrap="square" rtlCol="0">
              <a:spAutoFit/>
            </a:bodyPr>
            <a:lstStyle/>
            <a:p>
              <a:pPr algn="ctr"/>
              <a:r>
                <a:rPr lang="en-US" altLang="zh-CN" sz="5000" b="1" dirty="0">
                  <a:solidFill>
                    <a:srgbClr val="EB475B"/>
                  </a:solidFill>
                </a:rPr>
                <a:t>3</a:t>
              </a:r>
              <a:endParaRPr lang="zh-CN" altLang="en-US" sz="5000" b="1" dirty="0">
                <a:solidFill>
                  <a:srgbClr val="EB475B"/>
                </a:solidFill>
              </a:endParaRPr>
            </a:p>
          </p:txBody>
        </p:sp>
      </p:grpSp>
      <p:grpSp>
        <p:nvGrpSpPr>
          <p:cNvPr id="24" name="组合 23"/>
          <p:cNvGrpSpPr/>
          <p:nvPr/>
        </p:nvGrpSpPr>
        <p:grpSpPr>
          <a:xfrm>
            <a:off x="4077974" y="2019274"/>
            <a:ext cx="1523177" cy="1512168"/>
            <a:chOff x="4052574" y="2019274"/>
            <a:chExt cx="1523177" cy="1512168"/>
          </a:xfrm>
        </p:grpSpPr>
        <p:sp>
          <p:nvSpPr>
            <p:cNvPr id="25" name="任意多边形 24"/>
            <p:cNvSpPr/>
            <p:nvPr/>
          </p:nvSpPr>
          <p:spPr>
            <a:xfrm rot="19200000">
              <a:off x="4052574" y="2019274"/>
              <a:ext cx="1523177" cy="1512168"/>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00AA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sz="5000">
                <a:solidFill>
                  <a:prstClr val="white"/>
                </a:solidFill>
              </a:endParaRPr>
            </a:p>
          </p:txBody>
        </p:sp>
        <p:sp>
          <p:nvSpPr>
            <p:cNvPr id="26" name="文本框 17"/>
            <p:cNvSpPr txBox="1"/>
            <p:nvPr/>
          </p:nvSpPr>
          <p:spPr>
            <a:xfrm>
              <a:off x="4333733" y="2344471"/>
              <a:ext cx="960857" cy="861774"/>
            </a:xfrm>
            <a:prstGeom prst="rect">
              <a:avLst/>
            </a:prstGeom>
            <a:noFill/>
          </p:spPr>
          <p:txBody>
            <a:bodyPr wrap="square" rtlCol="0">
              <a:spAutoFit/>
            </a:bodyPr>
            <a:lstStyle/>
            <a:p>
              <a:pPr algn="ctr"/>
              <a:r>
                <a:rPr lang="en-US" altLang="zh-CN" sz="5000" b="1" dirty="0">
                  <a:solidFill>
                    <a:srgbClr val="00AA8C"/>
                  </a:solidFill>
                </a:rPr>
                <a:t>1</a:t>
              </a:r>
              <a:endParaRPr lang="zh-CN" altLang="en-US" sz="5000" b="1" dirty="0">
                <a:solidFill>
                  <a:srgbClr val="00AA8C"/>
                </a:solidFill>
              </a:endParaRPr>
            </a:p>
          </p:txBody>
        </p:sp>
      </p:grpSp>
      <p:grpSp>
        <p:nvGrpSpPr>
          <p:cNvPr id="27" name="组合 26"/>
          <p:cNvGrpSpPr/>
          <p:nvPr/>
        </p:nvGrpSpPr>
        <p:grpSpPr>
          <a:xfrm>
            <a:off x="4083691" y="4250746"/>
            <a:ext cx="1970558" cy="1937724"/>
            <a:chOff x="4058291" y="4250746"/>
            <a:chExt cx="1970558" cy="1937724"/>
          </a:xfrm>
        </p:grpSpPr>
        <p:sp>
          <p:nvSpPr>
            <p:cNvPr id="28" name="任意多边形 27"/>
            <p:cNvSpPr/>
            <p:nvPr/>
          </p:nvSpPr>
          <p:spPr>
            <a:xfrm rot="19200000">
              <a:off x="4058291" y="4250746"/>
              <a:ext cx="1970558" cy="1937724"/>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sz="5000">
                <a:solidFill>
                  <a:srgbClr val="FFC000"/>
                </a:solidFill>
              </a:endParaRPr>
            </a:p>
          </p:txBody>
        </p:sp>
        <p:sp>
          <p:nvSpPr>
            <p:cNvPr id="29" name="文本框 18"/>
            <p:cNvSpPr txBox="1"/>
            <p:nvPr/>
          </p:nvSpPr>
          <p:spPr>
            <a:xfrm>
              <a:off x="4396317" y="4788721"/>
              <a:ext cx="1285294" cy="861774"/>
            </a:xfrm>
            <a:prstGeom prst="rect">
              <a:avLst/>
            </a:prstGeom>
            <a:noFill/>
          </p:spPr>
          <p:txBody>
            <a:bodyPr wrap="square" rtlCol="0">
              <a:spAutoFit/>
            </a:bodyPr>
            <a:lstStyle/>
            <a:p>
              <a:pPr algn="ctr"/>
              <a:r>
                <a:rPr lang="en-US" altLang="zh-CN" sz="5000" b="1" dirty="0">
                  <a:solidFill>
                    <a:srgbClr val="FFC000"/>
                  </a:solidFill>
                </a:rPr>
                <a:t>4</a:t>
              </a:r>
              <a:endParaRPr lang="zh-CN" altLang="en-US" sz="5000" b="1" dirty="0">
                <a:solidFill>
                  <a:srgbClr val="FFC000"/>
                </a:solidFill>
              </a:endParaRPr>
            </a:p>
          </p:txBody>
        </p:sp>
      </p:grpSp>
      <p:grpSp>
        <p:nvGrpSpPr>
          <p:cNvPr id="4" name="组合 3"/>
          <p:cNvGrpSpPr/>
          <p:nvPr/>
        </p:nvGrpSpPr>
        <p:grpSpPr>
          <a:xfrm>
            <a:off x="8288640" y="2363778"/>
            <a:ext cx="3074145" cy="2082357"/>
            <a:chOff x="8263240" y="2363778"/>
            <a:chExt cx="3074145" cy="2082357"/>
          </a:xfrm>
        </p:grpSpPr>
        <p:sp>
          <p:nvSpPr>
            <p:cNvPr id="30" name="文本框 19"/>
            <p:cNvSpPr txBox="1"/>
            <p:nvPr/>
          </p:nvSpPr>
          <p:spPr>
            <a:xfrm>
              <a:off x="8263240" y="2363778"/>
              <a:ext cx="2929175" cy="461665"/>
            </a:xfrm>
            <a:prstGeom prst="rect">
              <a:avLst/>
            </a:prstGeom>
            <a:noFill/>
          </p:spPr>
          <p:txBody>
            <a:bodyPr wrap="square" rtlCol="0">
              <a:spAutoFit/>
            </a:bodyPr>
            <a:lstStyle/>
            <a:p>
              <a:r>
                <a:rPr lang="zh-CN" altLang="en-US" sz="2400" dirty="0">
                  <a:solidFill>
                    <a:srgbClr val="30B9EC"/>
                  </a:solidFill>
                </a:rPr>
                <a:t>比例控件</a:t>
              </a:r>
            </a:p>
          </p:txBody>
        </p:sp>
        <p:sp>
          <p:nvSpPr>
            <p:cNvPr id="31" name="矩形 6"/>
            <p:cNvSpPr>
              <a:spLocks noChangeArrowheads="1"/>
            </p:cNvSpPr>
            <p:nvPr/>
          </p:nvSpPr>
          <p:spPr bwMode="auto">
            <a:xfrm>
              <a:off x="8263241" y="2784526"/>
              <a:ext cx="3074144" cy="1661609"/>
            </a:xfrm>
            <a:prstGeom prst="rect">
              <a:avLst/>
            </a:prstGeom>
            <a:noFill/>
            <a:ln>
              <a:noFill/>
            </a:ln>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rPr>
                <a:t>比例控制考虑当前误差，误差值和一个正值的常数</a:t>
              </a:r>
              <a:r>
                <a:rPr lang="en-US" altLang="zh-CN" sz="1600" dirty="0" err="1">
                  <a:solidFill>
                    <a:schemeClr val="tx1">
                      <a:lumMod val="75000"/>
                      <a:lumOff val="25000"/>
                    </a:schemeClr>
                  </a:solidFill>
                  <a:latin typeface="微软雅黑" panose="020B0503020204020204" charset="-122"/>
                  <a:ea typeface="微软雅黑" panose="020B0503020204020204" charset="-122"/>
                </a:rPr>
                <a:t>K_p</a:t>
              </a:r>
              <a:r>
                <a:rPr lang="zh-CN" altLang="en-US" sz="1600" dirty="0">
                  <a:solidFill>
                    <a:schemeClr val="tx1">
                      <a:lumMod val="75000"/>
                      <a:lumOff val="25000"/>
                    </a:schemeClr>
                  </a:solidFill>
                  <a:latin typeface="微软雅黑" panose="020B0503020204020204" charset="-122"/>
                  <a:ea typeface="微软雅黑" panose="020B0503020204020204" charset="-122"/>
                </a:rPr>
                <a:t>（表示比例）相乘。</a:t>
              </a:r>
              <a:r>
                <a:rPr lang="en-US" altLang="zh-CN" sz="1600" dirty="0" err="1">
                  <a:solidFill>
                    <a:schemeClr val="tx1">
                      <a:lumMod val="75000"/>
                      <a:lumOff val="25000"/>
                    </a:schemeClr>
                  </a:solidFill>
                  <a:latin typeface="微软雅黑" panose="020B0503020204020204" charset="-122"/>
                  <a:ea typeface="微软雅黑" panose="020B0503020204020204" charset="-122"/>
                </a:rPr>
                <a:t>K_p</a:t>
              </a:r>
              <a:r>
                <a:rPr lang="zh-CN" altLang="en-US" sz="1600" dirty="0">
                  <a:solidFill>
                    <a:schemeClr val="tx1">
                      <a:lumMod val="75000"/>
                      <a:lumOff val="25000"/>
                    </a:schemeClr>
                  </a:solidFill>
                  <a:latin typeface="微软雅黑" panose="020B0503020204020204" charset="-122"/>
                  <a:ea typeface="微软雅黑" panose="020B0503020204020204" charset="-122"/>
                </a:rPr>
                <a:t>只是在控制器的输出和系统的误差成比例的时候成立。</a:t>
              </a:r>
            </a:p>
          </p:txBody>
        </p:sp>
      </p:grpSp>
      <p:grpSp>
        <p:nvGrpSpPr>
          <p:cNvPr id="5" name="组合 4"/>
          <p:cNvGrpSpPr/>
          <p:nvPr/>
        </p:nvGrpSpPr>
        <p:grpSpPr>
          <a:xfrm>
            <a:off x="7038468" y="4394284"/>
            <a:ext cx="3053445" cy="2072832"/>
            <a:chOff x="7038468" y="4394284"/>
            <a:chExt cx="3053445" cy="2072832"/>
          </a:xfrm>
        </p:grpSpPr>
        <p:sp>
          <p:nvSpPr>
            <p:cNvPr id="32" name="文本框 21"/>
            <p:cNvSpPr txBox="1"/>
            <p:nvPr/>
          </p:nvSpPr>
          <p:spPr>
            <a:xfrm>
              <a:off x="7038468" y="4394284"/>
              <a:ext cx="3042934" cy="461665"/>
            </a:xfrm>
            <a:prstGeom prst="rect">
              <a:avLst/>
            </a:prstGeom>
            <a:noFill/>
          </p:spPr>
          <p:txBody>
            <a:bodyPr wrap="square" rtlCol="0">
              <a:spAutoFit/>
            </a:bodyPr>
            <a:lstStyle/>
            <a:p>
              <a:r>
                <a:rPr lang="zh-CN" altLang="en-US" sz="2400" dirty="0">
                  <a:solidFill>
                    <a:srgbClr val="EB475B"/>
                  </a:solidFill>
                </a:rPr>
                <a:t>积分控件</a:t>
              </a:r>
            </a:p>
          </p:txBody>
        </p:sp>
        <p:sp>
          <p:nvSpPr>
            <p:cNvPr id="33" name="矩形 6"/>
            <p:cNvSpPr>
              <a:spLocks noChangeArrowheads="1"/>
            </p:cNvSpPr>
            <p:nvPr/>
          </p:nvSpPr>
          <p:spPr bwMode="auto">
            <a:xfrm>
              <a:off x="7048979" y="4805507"/>
              <a:ext cx="3042934" cy="1661609"/>
            </a:xfrm>
            <a:prstGeom prst="rect">
              <a:avLst/>
            </a:prstGeom>
            <a:noFill/>
            <a:ln>
              <a:noFill/>
            </a:ln>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rPr>
                <a:t>积分控制考虑过去误差，将误差值过去一段时间和（误差和）乘以一个正值的常数</a:t>
              </a:r>
              <a:r>
                <a:rPr lang="en-US" altLang="zh-CN" sz="1600" dirty="0">
                  <a:solidFill>
                    <a:schemeClr val="tx1">
                      <a:lumMod val="75000"/>
                      <a:lumOff val="25000"/>
                    </a:schemeClr>
                  </a:solidFill>
                  <a:latin typeface="微软雅黑" panose="020B0503020204020204" charset="-122"/>
                  <a:ea typeface="微软雅黑" panose="020B0503020204020204" charset="-122"/>
                </a:rPr>
                <a:t>Ki</a:t>
              </a:r>
              <a:r>
                <a:rPr lang="zh-CN" altLang="en-US" sz="1600" dirty="0">
                  <a:solidFill>
                    <a:schemeClr val="tx1">
                      <a:lumMod val="75000"/>
                      <a:lumOff val="25000"/>
                    </a:schemeClr>
                  </a:solidFill>
                  <a:latin typeface="微软雅黑" panose="020B0503020204020204" charset="-122"/>
                  <a:ea typeface="微软雅黑" panose="020B0503020204020204" charset="-122"/>
                </a:rPr>
                <a:t>。</a:t>
              </a:r>
              <a:r>
                <a:rPr lang="en-US" altLang="zh-CN" sz="1600" dirty="0">
                  <a:solidFill>
                    <a:schemeClr val="tx1">
                      <a:lumMod val="75000"/>
                      <a:lumOff val="25000"/>
                    </a:schemeClr>
                  </a:solidFill>
                  <a:latin typeface="微软雅黑" panose="020B0503020204020204" charset="-122"/>
                  <a:ea typeface="微软雅黑" panose="020B0503020204020204" charset="-122"/>
                </a:rPr>
                <a:t>Ki</a:t>
              </a:r>
              <a:r>
                <a:rPr lang="zh-CN" altLang="en-US" sz="1600" dirty="0">
                  <a:solidFill>
                    <a:schemeClr val="tx1">
                      <a:lumMod val="75000"/>
                      <a:lumOff val="25000"/>
                    </a:schemeClr>
                  </a:solidFill>
                  <a:latin typeface="微软雅黑" panose="020B0503020204020204" charset="-122"/>
                  <a:ea typeface="微软雅黑" panose="020B0503020204020204" charset="-122"/>
                </a:rPr>
                <a:t>从过去的平均误差值来找到系统的输出结果和预定值的平均误差。</a:t>
              </a:r>
            </a:p>
          </p:txBody>
        </p:sp>
      </p:grpSp>
      <p:grpSp>
        <p:nvGrpSpPr>
          <p:cNvPr id="3" name="组合 2"/>
          <p:cNvGrpSpPr/>
          <p:nvPr/>
        </p:nvGrpSpPr>
        <p:grpSpPr>
          <a:xfrm>
            <a:off x="737270" y="4596876"/>
            <a:ext cx="3246675" cy="1762269"/>
            <a:chOff x="657618" y="4845317"/>
            <a:chExt cx="3246675" cy="1762269"/>
          </a:xfrm>
        </p:grpSpPr>
        <p:sp>
          <p:nvSpPr>
            <p:cNvPr id="34" name="文本框 23"/>
            <p:cNvSpPr txBox="1"/>
            <p:nvPr/>
          </p:nvSpPr>
          <p:spPr>
            <a:xfrm>
              <a:off x="657618" y="4845317"/>
              <a:ext cx="3246675" cy="461665"/>
            </a:xfrm>
            <a:prstGeom prst="rect">
              <a:avLst/>
            </a:prstGeom>
            <a:noFill/>
          </p:spPr>
          <p:txBody>
            <a:bodyPr wrap="square" rtlCol="0">
              <a:spAutoFit/>
            </a:bodyPr>
            <a:lstStyle/>
            <a:p>
              <a:pPr algn="r"/>
              <a:r>
                <a:rPr lang="zh-CN" altLang="en-US" sz="2400" dirty="0">
                  <a:solidFill>
                    <a:srgbClr val="FFC000"/>
                  </a:solidFill>
                </a:rPr>
                <a:t>微分控件</a:t>
              </a:r>
            </a:p>
          </p:txBody>
        </p:sp>
        <p:sp>
          <p:nvSpPr>
            <p:cNvPr id="35" name="矩形 6"/>
            <p:cNvSpPr>
              <a:spLocks noChangeArrowheads="1"/>
            </p:cNvSpPr>
            <p:nvPr/>
          </p:nvSpPr>
          <p:spPr bwMode="auto">
            <a:xfrm>
              <a:off x="657618" y="5266065"/>
              <a:ext cx="3246675" cy="1341521"/>
            </a:xfrm>
            <a:prstGeom prst="rect">
              <a:avLst/>
            </a:prstGeom>
            <a:noFill/>
            <a:ln>
              <a:noFill/>
            </a:ln>
          </p:spPr>
          <p:txBody>
            <a:bodyPr wrap="square">
              <a:spAutoFit/>
            </a:bodyPr>
            <a:lstStyle/>
            <a:p>
              <a:pPr algn="r" fontAlgn="base">
                <a:lnSpc>
                  <a:spcPct val="130000"/>
                </a:lnSpc>
                <a:spcBef>
                  <a:spcPct val="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rPr>
                <a:t>微分控制考虑将来误差，计算误差的一阶导，并和一个正值的常数</a:t>
              </a:r>
              <a:r>
                <a:rPr lang="en-US" altLang="zh-CN" sz="1600" dirty="0" err="1">
                  <a:solidFill>
                    <a:schemeClr val="tx1">
                      <a:lumMod val="75000"/>
                      <a:lumOff val="25000"/>
                    </a:schemeClr>
                  </a:solidFill>
                  <a:latin typeface="微软雅黑" panose="020B0503020204020204" charset="-122"/>
                  <a:ea typeface="微软雅黑" panose="020B0503020204020204" charset="-122"/>
                </a:rPr>
                <a:t>Kd</a:t>
              </a:r>
              <a:r>
                <a:rPr lang="zh-CN" altLang="en-US" sz="1600" dirty="0">
                  <a:solidFill>
                    <a:schemeClr val="tx1">
                      <a:lumMod val="75000"/>
                      <a:lumOff val="25000"/>
                    </a:schemeClr>
                  </a:solidFill>
                  <a:latin typeface="微软雅黑" panose="020B0503020204020204" charset="-122"/>
                  <a:ea typeface="微软雅黑" panose="020B0503020204020204" charset="-122"/>
                </a:rPr>
                <a:t>相乘。这个导数的控制会对系统的改变作出反应。</a:t>
              </a:r>
            </a:p>
          </p:txBody>
        </p:sp>
      </p:grpSp>
      <p:grpSp>
        <p:nvGrpSpPr>
          <p:cNvPr id="2" name="组合 1"/>
          <p:cNvGrpSpPr/>
          <p:nvPr/>
        </p:nvGrpSpPr>
        <p:grpSpPr>
          <a:xfrm>
            <a:off x="1142850" y="2007854"/>
            <a:ext cx="2896391" cy="802006"/>
            <a:chOff x="1025857" y="2439957"/>
            <a:chExt cx="2896391" cy="802006"/>
          </a:xfrm>
        </p:grpSpPr>
        <p:sp>
          <p:nvSpPr>
            <p:cNvPr id="36" name="文本框 25"/>
            <p:cNvSpPr txBox="1"/>
            <p:nvPr/>
          </p:nvSpPr>
          <p:spPr>
            <a:xfrm>
              <a:off x="1025857" y="2439957"/>
              <a:ext cx="2896391" cy="461665"/>
            </a:xfrm>
            <a:prstGeom prst="rect">
              <a:avLst/>
            </a:prstGeom>
            <a:noFill/>
          </p:spPr>
          <p:txBody>
            <a:bodyPr wrap="square" rtlCol="0">
              <a:spAutoFit/>
            </a:bodyPr>
            <a:lstStyle/>
            <a:p>
              <a:pPr algn="r"/>
              <a:r>
                <a:rPr lang="zh-CN" altLang="en-US" sz="2400" dirty="0">
                  <a:solidFill>
                    <a:srgbClr val="00AA8C"/>
                  </a:solidFill>
                </a:rPr>
                <a:t>参数调整</a:t>
              </a:r>
            </a:p>
          </p:txBody>
        </p:sp>
        <p:sp>
          <p:nvSpPr>
            <p:cNvPr id="37" name="矩形 6"/>
            <p:cNvSpPr>
              <a:spLocks noChangeArrowheads="1"/>
            </p:cNvSpPr>
            <p:nvPr/>
          </p:nvSpPr>
          <p:spPr bwMode="auto">
            <a:xfrm>
              <a:off x="1025857" y="2860705"/>
              <a:ext cx="2896391" cy="381258"/>
            </a:xfrm>
            <a:prstGeom prst="rect">
              <a:avLst/>
            </a:prstGeom>
            <a:noFill/>
            <a:ln>
              <a:noFill/>
            </a:ln>
          </p:spPr>
          <p:txBody>
            <a:bodyPr wrap="square">
              <a:spAutoFit/>
            </a:bodyPr>
            <a:lstStyle/>
            <a:p>
              <a:pPr algn="ctr" fontAlgn="base">
                <a:lnSpc>
                  <a:spcPct val="130000"/>
                </a:lnSpc>
                <a:spcBef>
                  <a:spcPct val="0"/>
                </a:spcBef>
                <a:spcAft>
                  <a:spcPct val="0"/>
                </a:spcAft>
              </a:pP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grpSp>
      <p:sp>
        <p:nvSpPr>
          <p:cNvPr id="38" name="文本框 10"/>
          <p:cNvSpPr txBox="1"/>
          <p:nvPr/>
        </p:nvSpPr>
        <p:spPr>
          <a:xfrm>
            <a:off x="657617" y="562507"/>
            <a:ext cx="7084667" cy="861774"/>
          </a:xfrm>
          <a:prstGeom prst="rect">
            <a:avLst/>
          </a:prstGeom>
          <a:noFill/>
        </p:spPr>
        <p:txBody>
          <a:bodyPr wrap="square" rtlCol="0">
            <a:spAutoFit/>
          </a:bodyPr>
          <a:lstStyle/>
          <a:p>
            <a:r>
              <a:rPr lang="zh-CN" altLang="en-US" sz="5000" b="1" dirty="0">
                <a:solidFill>
                  <a:schemeClr val="tx1">
                    <a:lumMod val="75000"/>
                    <a:lumOff val="25000"/>
                  </a:schemeClr>
                </a:solidFill>
                <a:latin typeface="微软雅黑" panose="020B0503020204020204" charset="-122"/>
                <a:ea typeface="微软雅黑" panose="020B0503020204020204" charset="-122"/>
              </a:rPr>
              <a:t>控制算法基本原理</a:t>
            </a:r>
          </a:p>
        </p:txBody>
      </p:sp>
      <p:sp>
        <p:nvSpPr>
          <p:cNvPr id="39"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3"/>
          <a:stretch>
            <a:fillRect/>
          </a:stretch>
        </p:blipFill>
        <p:spPr>
          <a:xfrm>
            <a:off x="10701172" y="5478011"/>
            <a:ext cx="1492416" cy="1485376"/>
          </a:xfrm>
          <a:prstGeom prst="rect">
            <a:avLst/>
          </a:prstGeom>
        </p:spPr>
      </p:pic>
      <p:pic>
        <p:nvPicPr>
          <p:cNvPr id="7" name="图片 6">
            <a:extLst>
              <a:ext uri="{FF2B5EF4-FFF2-40B4-BE49-F238E27FC236}">
                <a16:creationId xmlns:a16="http://schemas.microsoft.com/office/drawing/2014/main" id="{2B88CA3E-EE09-4CA5-A273-486C0C5D0F6B}"/>
              </a:ext>
            </a:extLst>
          </p:cNvPr>
          <p:cNvPicPr>
            <a:picLocks noChangeAspect="1"/>
          </p:cNvPicPr>
          <p:nvPr/>
        </p:nvPicPr>
        <p:blipFill>
          <a:blip r:embed="rId4"/>
          <a:stretch>
            <a:fillRect/>
          </a:stretch>
        </p:blipFill>
        <p:spPr>
          <a:xfrm>
            <a:off x="542217" y="2661843"/>
            <a:ext cx="3519646" cy="1268858"/>
          </a:xfrm>
          <a:prstGeom prst="rect">
            <a:avLst/>
          </a:prstGeom>
        </p:spPr>
      </p:pic>
    </p:spTree>
    <p:extLst>
      <p:ext uri="{BB962C8B-B14F-4D97-AF65-F5344CB8AC3E}">
        <p14:creationId xmlns:p14="http://schemas.microsoft.com/office/powerpoint/2010/main" val="30589646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250" fill="hold"/>
                                        <p:tgtEl>
                                          <p:spTgt spid="21"/>
                                        </p:tgtEl>
                                        <p:attrNameLst>
                                          <p:attrName>ppt_w</p:attrName>
                                        </p:attrNameLst>
                                      </p:cBhvr>
                                      <p:tavLst>
                                        <p:tav tm="0">
                                          <p:val>
                                            <p:fltVal val="0"/>
                                          </p:val>
                                        </p:tav>
                                        <p:tav tm="100000">
                                          <p:val>
                                            <p:strVal val="#ppt_w"/>
                                          </p:val>
                                        </p:tav>
                                      </p:tavLst>
                                    </p:anim>
                                    <p:anim calcmode="lin" valueType="num">
                                      <p:cBhvr>
                                        <p:cTn id="12" dur="1250" fill="hold"/>
                                        <p:tgtEl>
                                          <p:spTgt spid="21"/>
                                        </p:tgtEl>
                                        <p:attrNameLst>
                                          <p:attrName>ppt_h</p:attrName>
                                        </p:attrNameLst>
                                      </p:cBhvr>
                                      <p:tavLst>
                                        <p:tav tm="0">
                                          <p:val>
                                            <p:fltVal val="0"/>
                                          </p:val>
                                        </p:tav>
                                        <p:tav tm="100000">
                                          <p:val>
                                            <p:strVal val="#ppt_h"/>
                                          </p:val>
                                        </p:tav>
                                      </p:tavLst>
                                    </p:anim>
                                    <p:animEffect transition="in" filter="fade">
                                      <p:cBhvr>
                                        <p:cTn id="13" dur="1250"/>
                                        <p:tgtEl>
                                          <p:spTgt spid="21"/>
                                        </p:tgtEl>
                                      </p:cBhvr>
                                    </p:animEffect>
                                  </p:childTnLst>
                                </p:cTn>
                              </p:par>
                              <p:par>
                                <p:cTn id="14" presetID="53" presetClass="entr" presetSubtype="16" fill="hold" nodeType="withEffect">
                                  <p:stCondLst>
                                    <p:cond delay="500"/>
                                  </p:stCondLst>
                                  <p:childTnLst>
                                    <p:set>
                                      <p:cBhvr>
                                        <p:cTn id="15" dur="1" fill="hold">
                                          <p:stCondLst>
                                            <p:cond delay="0"/>
                                          </p:stCondLst>
                                        </p:cTn>
                                        <p:tgtEl>
                                          <p:spTgt spid="27"/>
                                        </p:tgtEl>
                                        <p:attrNameLst>
                                          <p:attrName>style.visibility</p:attrName>
                                        </p:attrNameLst>
                                      </p:cBhvr>
                                      <p:to>
                                        <p:strVal val="visible"/>
                                      </p:to>
                                    </p:set>
                                    <p:anim calcmode="lin" valueType="num">
                                      <p:cBhvr>
                                        <p:cTn id="16" dur="1250" fill="hold"/>
                                        <p:tgtEl>
                                          <p:spTgt spid="27"/>
                                        </p:tgtEl>
                                        <p:attrNameLst>
                                          <p:attrName>ppt_w</p:attrName>
                                        </p:attrNameLst>
                                      </p:cBhvr>
                                      <p:tavLst>
                                        <p:tav tm="0">
                                          <p:val>
                                            <p:fltVal val="0"/>
                                          </p:val>
                                        </p:tav>
                                        <p:tav tm="100000">
                                          <p:val>
                                            <p:strVal val="#ppt_w"/>
                                          </p:val>
                                        </p:tav>
                                      </p:tavLst>
                                    </p:anim>
                                    <p:anim calcmode="lin" valueType="num">
                                      <p:cBhvr>
                                        <p:cTn id="17" dur="1250" fill="hold"/>
                                        <p:tgtEl>
                                          <p:spTgt spid="27"/>
                                        </p:tgtEl>
                                        <p:attrNameLst>
                                          <p:attrName>ppt_h</p:attrName>
                                        </p:attrNameLst>
                                      </p:cBhvr>
                                      <p:tavLst>
                                        <p:tav tm="0">
                                          <p:val>
                                            <p:fltVal val="0"/>
                                          </p:val>
                                        </p:tav>
                                        <p:tav tm="100000">
                                          <p:val>
                                            <p:strVal val="#ppt_h"/>
                                          </p:val>
                                        </p:tav>
                                      </p:tavLst>
                                    </p:anim>
                                    <p:animEffect transition="in" filter="fade">
                                      <p:cBhvr>
                                        <p:cTn id="18" dur="1250"/>
                                        <p:tgtEl>
                                          <p:spTgt spid="27"/>
                                        </p:tgtEl>
                                      </p:cBhvr>
                                    </p:animEffect>
                                  </p:childTnLst>
                                </p:cTn>
                              </p:par>
                              <p:par>
                                <p:cTn id="19" presetID="53" presetClass="entr" presetSubtype="16"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250" fill="hold"/>
                                        <p:tgtEl>
                                          <p:spTgt spid="24"/>
                                        </p:tgtEl>
                                        <p:attrNameLst>
                                          <p:attrName>ppt_w</p:attrName>
                                        </p:attrNameLst>
                                      </p:cBhvr>
                                      <p:tavLst>
                                        <p:tav tm="0">
                                          <p:val>
                                            <p:fltVal val="0"/>
                                          </p:val>
                                        </p:tav>
                                        <p:tav tm="100000">
                                          <p:val>
                                            <p:strVal val="#ppt_w"/>
                                          </p:val>
                                        </p:tav>
                                      </p:tavLst>
                                    </p:anim>
                                    <p:anim calcmode="lin" valueType="num">
                                      <p:cBhvr>
                                        <p:cTn id="22" dur="1250" fill="hold"/>
                                        <p:tgtEl>
                                          <p:spTgt spid="24"/>
                                        </p:tgtEl>
                                        <p:attrNameLst>
                                          <p:attrName>ppt_h</p:attrName>
                                        </p:attrNameLst>
                                      </p:cBhvr>
                                      <p:tavLst>
                                        <p:tav tm="0">
                                          <p:val>
                                            <p:fltVal val="0"/>
                                          </p:val>
                                        </p:tav>
                                        <p:tav tm="100000">
                                          <p:val>
                                            <p:strVal val="#ppt_h"/>
                                          </p:val>
                                        </p:tav>
                                      </p:tavLst>
                                    </p:anim>
                                    <p:animEffect transition="in" filter="fade">
                                      <p:cBhvr>
                                        <p:cTn id="23" dur="1250"/>
                                        <p:tgtEl>
                                          <p:spTgt spid="24"/>
                                        </p:tgtEl>
                                      </p:cBhvr>
                                    </p:animEffect>
                                  </p:childTnLst>
                                </p:cTn>
                              </p:par>
                              <p:par>
                                <p:cTn id="24" presetID="53" presetClass="entr" presetSubtype="16"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1250" fill="hold"/>
                                        <p:tgtEl>
                                          <p:spTgt spid="18"/>
                                        </p:tgtEl>
                                        <p:attrNameLst>
                                          <p:attrName>ppt_w</p:attrName>
                                        </p:attrNameLst>
                                      </p:cBhvr>
                                      <p:tavLst>
                                        <p:tav tm="0">
                                          <p:val>
                                            <p:fltVal val="0"/>
                                          </p:val>
                                        </p:tav>
                                        <p:tav tm="100000">
                                          <p:val>
                                            <p:strVal val="#ppt_w"/>
                                          </p:val>
                                        </p:tav>
                                      </p:tavLst>
                                    </p:anim>
                                    <p:anim calcmode="lin" valueType="num">
                                      <p:cBhvr>
                                        <p:cTn id="27" dur="1250" fill="hold"/>
                                        <p:tgtEl>
                                          <p:spTgt spid="18"/>
                                        </p:tgtEl>
                                        <p:attrNameLst>
                                          <p:attrName>ppt_h</p:attrName>
                                        </p:attrNameLst>
                                      </p:cBhvr>
                                      <p:tavLst>
                                        <p:tav tm="0">
                                          <p:val>
                                            <p:fltVal val="0"/>
                                          </p:val>
                                        </p:tav>
                                        <p:tav tm="100000">
                                          <p:val>
                                            <p:strVal val="#ppt_h"/>
                                          </p:val>
                                        </p:tav>
                                      </p:tavLst>
                                    </p:anim>
                                    <p:animEffect transition="in" filter="fade">
                                      <p:cBhvr>
                                        <p:cTn id="28" dur="1250"/>
                                        <p:tgtEl>
                                          <p:spTgt spid="18"/>
                                        </p:tgtEl>
                                      </p:cBhvr>
                                    </p:animEffect>
                                  </p:childTnLst>
                                </p:cTn>
                              </p:par>
                              <p:par>
                                <p:cTn id="29" presetID="8" presetClass="emph" presetSubtype="0" fill="hold" nodeType="withEffect">
                                  <p:stCondLst>
                                    <p:cond delay="500"/>
                                  </p:stCondLst>
                                  <p:childTnLst>
                                    <p:animRot by="43200000">
                                      <p:cBhvr>
                                        <p:cTn id="30" dur="3800" fill="hold"/>
                                        <p:tgtEl>
                                          <p:spTgt spid="21"/>
                                        </p:tgtEl>
                                        <p:attrNameLst>
                                          <p:attrName>r</p:attrName>
                                        </p:attrNameLst>
                                      </p:cBhvr>
                                    </p:animRot>
                                  </p:childTnLst>
                                </p:cTn>
                              </p:par>
                              <p:par>
                                <p:cTn id="31" presetID="8" presetClass="emph" presetSubtype="0" fill="hold" nodeType="withEffect">
                                  <p:stCondLst>
                                    <p:cond delay="500"/>
                                  </p:stCondLst>
                                  <p:childTnLst>
                                    <p:animRot by="43200000">
                                      <p:cBhvr>
                                        <p:cTn id="32" dur="3800" fill="hold"/>
                                        <p:tgtEl>
                                          <p:spTgt spid="27"/>
                                        </p:tgtEl>
                                        <p:attrNameLst>
                                          <p:attrName>r</p:attrName>
                                        </p:attrNameLst>
                                      </p:cBhvr>
                                    </p:animRot>
                                  </p:childTnLst>
                                </p:cTn>
                              </p:par>
                              <p:par>
                                <p:cTn id="33" presetID="8" presetClass="emph" presetSubtype="0" fill="hold" nodeType="withEffect">
                                  <p:stCondLst>
                                    <p:cond delay="500"/>
                                  </p:stCondLst>
                                  <p:childTnLst>
                                    <p:animRot by="43200000">
                                      <p:cBhvr>
                                        <p:cTn id="34" dur="3800" fill="hold"/>
                                        <p:tgtEl>
                                          <p:spTgt spid="24"/>
                                        </p:tgtEl>
                                        <p:attrNameLst>
                                          <p:attrName>r</p:attrName>
                                        </p:attrNameLst>
                                      </p:cBhvr>
                                    </p:animRot>
                                  </p:childTnLst>
                                </p:cTn>
                              </p:par>
                              <p:par>
                                <p:cTn id="35" presetID="8" presetClass="emph" presetSubtype="0" fill="hold" nodeType="withEffect">
                                  <p:stCondLst>
                                    <p:cond delay="500"/>
                                  </p:stCondLst>
                                  <p:childTnLst>
                                    <p:animRot by="43200000">
                                      <p:cBhvr>
                                        <p:cTn id="36" dur="3800" fill="hold"/>
                                        <p:tgtEl>
                                          <p:spTgt spid="18"/>
                                        </p:tgtEl>
                                        <p:attrNameLst>
                                          <p:attrName>r</p:attrName>
                                        </p:attrNameLst>
                                      </p:cBhvr>
                                    </p:animRot>
                                  </p:childTnLst>
                                </p:cTn>
                              </p:par>
                              <p:par>
                                <p:cTn id="37" presetID="53" presetClass="entr" presetSubtype="16" fill="hold" nodeType="withEffect">
                                  <p:stCondLst>
                                    <p:cond delay="225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Effect transition="in" filter="fade">
                                      <p:cBhvr>
                                        <p:cTn id="41" dur="500"/>
                                        <p:tgtEl>
                                          <p:spTgt spid="2"/>
                                        </p:tgtEl>
                                      </p:cBhvr>
                                    </p:animEffect>
                                  </p:childTnLst>
                                </p:cTn>
                              </p:par>
                              <p:par>
                                <p:cTn id="42" presetID="53" presetClass="entr" presetSubtype="16" fill="hold" nodeType="withEffect">
                                  <p:stCondLst>
                                    <p:cond delay="275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par>
                                <p:cTn id="47" presetID="53" presetClass="entr" presetSubtype="16" fill="hold" nodeType="withEffect">
                                  <p:stCondLst>
                                    <p:cond delay="3250"/>
                                  </p:stCondLst>
                                  <p:childTnLst>
                                    <p:set>
                                      <p:cBhvr>
                                        <p:cTn id="48" dur="1" fill="hold">
                                          <p:stCondLst>
                                            <p:cond delay="0"/>
                                          </p:stCondLst>
                                        </p:cTn>
                                        <p:tgtEl>
                                          <p:spTgt spid="3"/>
                                        </p:tgtEl>
                                        <p:attrNameLst>
                                          <p:attrName>style.visibility</p:attrName>
                                        </p:attrNameLst>
                                      </p:cBhvr>
                                      <p:to>
                                        <p:strVal val="visible"/>
                                      </p:to>
                                    </p:set>
                                    <p:anim calcmode="lin" valueType="num">
                                      <p:cBhvr>
                                        <p:cTn id="49" dur="500" fill="hold"/>
                                        <p:tgtEl>
                                          <p:spTgt spid="3"/>
                                        </p:tgtEl>
                                        <p:attrNameLst>
                                          <p:attrName>ppt_w</p:attrName>
                                        </p:attrNameLst>
                                      </p:cBhvr>
                                      <p:tavLst>
                                        <p:tav tm="0">
                                          <p:val>
                                            <p:fltVal val="0"/>
                                          </p:val>
                                        </p:tav>
                                        <p:tav tm="100000">
                                          <p:val>
                                            <p:strVal val="#ppt_w"/>
                                          </p:val>
                                        </p:tav>
                                      </p:tavLst>
                                    </p:anim>
                                    <p:anim calcmode="lin" valueType="num">
                                      <p:cBhvr>
                                        <p:cTn id="50" dur="500" fill="hold"/>
                                        <p:tgtEl>
                                          <p:spTgt spid="3"/>
                                        </p:tgtEl>
                                        <p:attrNameLst>
                                          <p:attrName>ppt_h</p:attrName>
                                        </p:attrNameLst>
                                      </p:cBhvr>
                                      <p:tavLst>
                                        <p:tav tm="0">
                                          <p:val>
                                            <p:fltVal val="0"/>
                                          </p:val>
                                        </p:tav>
                                        <p:tav tm="100000">
                                          <p:val>
                                            <p:strVal val="#ppt_h"/>
                                          </p:val>
                                        </p:tav>
                                      </p:tavLst>
                                    </p:anim>
                                    <p:animEffect transition="in" filter="fade">
                                      <p:cBhvr>
                                        <p:cTn id="51" dur="500"/>
                                        <p:tgtEl>
                                          <p:spTgt spid="3"/>
                                        </p:tgtEl>
                                      </p:cBhvr>
                                    </p:animEffect>
                                  </p:childTnLst>
                                </p:cTn>
                              </p:par>
                              <p:par>
                                <p:cTn id="52" presetID="53" presetClass="entr" presetSubtype="16" fill="hold" nodeType="withEffect">
                                  <p:stCondLst>
                                    <p:cond delay="375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278527" y="1873250"/>
            <a:ext cx="4006968" cy="4169857"/>
            <a:chOff x="7278527" y="1873250"/>
            <a:chExt cx="4006968" cy="4169857"/>
          </a:xfrm>
        </p:grpSpPr>
        <p:sp>
          <p:nvSpPr>
            <p:cNvPr id="14" name="五边形 13"/>
            <p:cNvSpPr/>
            <p:nvPr/>
          </p:nvSpPr>
          <p:spPr>
            <a:xfrm>
              <a:off x="7278527" y="1873250"/>
              <a:ext cx="4006968" cy="4169857"/>
            </a:xfrm>
            <a:prstGeom prst="homePlate">
              <a:avLst>
                <a:gd name="adj" fmla="val 28224"/>
              </a:avLst>
            </a:prstGeom>
            <a:solidFill>
              <a:srgbClr val="EB47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6" name="文本框 24"/>
            <p:cNvSpPr txBox="1"/>
            <p:nvPr/>
          </p:nvSpPr>
          <p:spPr>
            <a:xfrm>
              <a:off x="8885510" y="2013606"/>
              <a:ext cx="959161" cy="769441"/>
            </a:xfrm>
            <a:prstGeom prst="rect">
              <a:avLst/>
            </a:prstGeom>
            <a:noFill/>
          </p:spPr>
          <p:txBody>
            <a:bodyPr wrap="square" rtlCol="0">
              <a:spAutoFit/>
            </a:bodyPr>
            <a:lstStyle/>
            <a:p>
              <a:r>
                <a:rPr lang="en-US" altLang="zh-CN" sz="4400" b="1" dirty="0">
                  <a:solidFill>
                    <a:schemeClr val="bg1"/>
                  </a:solidFill>
                </a:rPr>
                <a:t>04</a:t>
              </a:r>
              <a:endParaRPr lang="zh-CN" altLang="en-US" sz="4400" b="1" dirty="0">
                <a:solidFill>
                  <a:schemeClr val="bg1"/>
                </a:solidFill>
              </a:endParaRPr>
            </a:p>
          </p:txBody>
        </p:sp>
        <p:sp>
          <p:nvSpPr>
            <p:cNvPr id="30" name="椭圆 29"/>
            <p:cNvSpPr/>
            <p:nvPr/>
          </p:nvSpPr>
          <p:spPr>
            <a:xfrm>
              <a:off x="9225119" y="2920110"/>
              <a:ext cx="1112796" cy="1112796"/>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sp>
          <p:nvSpPr>
            <p:cNvPr id="37" name="TextBox 36"/>
            <p:cNvSpPr txBox="1"/>
            <p:nvPr/>
          </p:nvSpPr>
          <p:spPr>
            <a:xfrm>
              <a:off x="8733427" y="4085856"/>
              <a:ext cx="2222488" cy="1015663"/>
            </a:xfrm>
            <a:prstGeom prst="rect">
              <a:avLst/>
            </a:prstGeom>
            <a:noFill/>
          </p:spPr>
          <p:txBody>
            <a:bodyPr wrap="square" rtlCol="0">
              <a:spAutoFit/>
            </a:bodyPr>
            <a:lstStyle/>
            <a:p>
              <a:pPr algn="ctr"/>
              <a:r>
                <a:rPr lang="en-US" altLang="zh-CN" sz="1500" b="1" dirty="0" err="1">
                  <a:solidFill>
                    <a:schemeClr val="bg1"/>
                  </a:solidFill>
                </a:rPr>
                <a:t>pid</a:t>
              </a:r>
              <a:r>
                <a:rPr lang="zh-CN" altLang="en-US" sz="1500" b="1" dirty="0">
                  <a:solidFill>
                    <a:schemeClr val="bg1"/>
                  </a:solidFill>
                </a:rPr>
                <a:t>各控件实现</a:t>
              </a:r>
              <a:endParaRPr lang="en-US" altLang="zh-CN" sz="1500" b="1" dirty="0">
                <a:solidFill>
                  <a:schemeClr val="bg1"/>
                </a:solidFill>
              </a:endParaRPr>
            </a:p>
            <a:p>
              <a:pPr algn="ctr"/>
              <a:r>
                <a:rPr lang="en-US" altLang="zh-CN" sz="1500" b="1" dirty="0">
                  <a:solidFill>
                    <a:schemeClr val="bg1"/>
                  </a:solidFill>
                </a:rPr>
                <a:t>1</a:t>
              </a:r>
              <a:r>
                <a:rPr lang="zh-CN" altLang="en-US" sz="1500" b="1" dirty="0">
                  <a:solidFill>
                    <a:schemeClr val="bg1"/>
                  </a:solidFill>
                </a:rPr>
                <a:t>、比例控件</a:t>
              </a:r>
              <a:endParaRPr lang="en-US" altLang="zh-CN" sz="1500" b="1" dirty="0">
                <a:solidFill>
                  <a:schemeClr val="bg1"/>
                </a:solidFill>
              </a:endParaRPr>
            </a:p>
            <a:p>
              <a:pPr algn="ctr"/>
              <a:r>
                <a:rPr lang="en-US" altLang="zh-CN" sz="1500" b="1" dirty="0">
                  <a:solidFill>
                    <a:schemeClr val="bg1"/>
                  </a:solidFill>
                </a:rPr>
                <a:t>2</a:t>
              </a:r>
              <a:r>
                <a:rPr lang="zh-CN" altLang="en-US" sz="1500" b="1" dirty="0">
                  <a:solidFill>
                    <a:schemeClr val="bg1"/>
                  </a:solidFill>
                </a:rPr>
                <a:t>、积分控件</a:t>
              </a:r>
              <a:endParaRPr lang="en-US" altLang="zh-CN" sz="1500" b="1" dirty="0">
                <a:solidFill>
                  <a:schemeClr val="bg1"/>
                </a:solidFill>
              </a:endParaRPr>
            </a:p>
            <a:p>
              <a:pPr algn="ctr"/>
              <a:r>
                <a:rPr lang="en-US" altLang="zh-CN" sz="1500" b="1" dirty="0">
                  <a:solidFill>
                    <a:schemeClr val="bg1"/>
                  </a:solidFill>
                </a:rPr>
                <a:t>3</a:t>
              </a:r>
              <a:r>
                <a:rPr lang="zh-CN" altLang="en-US" sz="1500" b="1" dirty="0">
                  <a:solidFill>
                    <a:schemeClr val="bg1"/>
                  </a:solidFill>
                </a:rPr>
                <a:t>、微分控件</a:t>
              </a:r>
            </a:p>
          </p:txBody>
        </p:sp>
      </p:grpSp>
      <p:grpSp>
        <p:nvGrpSpPr>
          <p:cNvPr id="3" name="组合 2"/>
          <p:cNvGrpSpPr/>
          <p:nvPr/>
        </p:nvGrpSpPr>
        <p:grpSpPr>
          <a:xfrm>
            <a:off x="5577320" y="1876543"/>
            <a:ext cx="3331461" cy="4160265"/>
            <a:chOff x="5577320" y="1876543"/>
            <a:chExt cx="3331461" cy="4160265"/>
          </a:xfrm>
        </p:grpSpPr>
        <p:sp>
          <p:nvSpPr>
            <p:cNvPr id="15" name="五边形 14"/>
            <p:cNvSpPr/>
            <p:nvPr/>
          </p:nvSpPr>
          <p:spPr>
            <a:xfrm>
              <a:off x="5577320" y="1876543"/>
              <a:ext cx="3331461" cy="4160265"/>
            </a:xfrm>
            <a:prstGeom prst="homePlate">
              <a:avLst>
                <a:gd name="adj" fmla="val 2822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5" name="文本框 23"/>
            <p:cNvSpPr txBox="1"/>
            <p:nvPr/>
          </p:nvSpPr>
          <p:spPr>
            <a:xfrm>
              <a:off x="6756446" y="2013606"/>
              <a:ext cx="959161" cy="769441"/>
            </a:xfrm>
            <a:prstGeom prst="rect">
              <a:avLst/>
            </a:prstGeom>
            <a:noFill/>
          </p:spPr>
          <p:txBody>
            <a:bodyPr wrap="square" rtlCol="0">
              <a:spAutoFit/>
            </a:bodyPr>
            <a:lstStyle/>
            <a:p>
              <a:r>
                <a:rPr lang="en-US" altLang="zh-CN" sz="4400" b="1" dirty="0">
                  <a:solidFill>
                    <a:schemeClr val="bg1"/>
                  </a:solidFill>
                </a:rPr>
                <a:t>03</a:t>
              </a:r>
              <a:endParaRPr lang="zh-CN" altLang="en-US" sz="4400" b="1" dirty="0">
                <a:solidFill>
                  <a:schemeClr val="bg1"/>
                </a:solidFill>
              </a:endParaRPr>
            </a:p>
          </p:txBody>
        </p:sp>
        <p:sp>
          <p:nvSpPr>
            <p:cNvPr id="29" name="椭圆 28"/>
            <p:cNvSpPr/>
            <p:nvPr/>
          </p:nvSpPr>
          <p:spPr>
            <a:xfrm>
              <a:off x="6880035" y="2920110"/>
              <a:ext cx="1112796" cy="1112796"/>
            </a:xfrm>
            <a:prstGeom prst="ellipse">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sp>
          <p:nvSpPr>
            <p:cNvPr id="36" name="TextBox 35"/>
            <p:cNvSpPr txBox="1"/>
            <p:nvPr/>
          </p:nvSpPr>
          <p:spPr>
            <a:xfrm>
              <a:off x="6279878" y="4020311"/>
              <a:ext cx="2231867" cy="1708160"/>
            </a:xfrm>
            <a:prstGeom prst="rect">
              <a:avLst/>
            </a:prstGeom>
            <a:noFill/>
          </p:spPr>
          <p:txBody>
            <a:bodyPr wrap="square" rtlCol="0">
              <a:spAutoFit/>
            </a:bodyPr>
            <a:lstStyle/>
            <a:p>
              <a:pPr algn="ctr"/>
              <a:r>
                <a:rPr lang="zh-CN" altLang="en-US" sz="1500" b="1" dirty="0">
                  <a:solidFill>
                    <a:schemeClr val="bg1"/>
                  </a:solidFill>
                </a:rPr>
                <a:t>分块调节：</a:t>
              </a:r>
              <a:endParaRPr lang="en-US" altLang="zh-CN" sz="1500" b="1" dirty="0">
                <a:solidFill>
                  <a:schemeClr val="bg1"/>
                </a:solidFill>
              </a:endParaRPr>
            </a:p>
            <a:p>
              <a:pPr algn="ctr"/>
              <a:r>
                <a:rPr lang="zh-CN" altLang="en-US" sz="1500" b="1" dirty="0">
                  <a:solidFill>
                    <a:schemeClr val="bg1"/>
                  </a:solidFill>
                </a:rPr>
                <a:t>实际转速与设定转速的差的绝对值设为</a:t>
              </a:r>
              <a:r>
                <a:rPr lang="en-US" altLang="zh-CN" sz="1500" b="1" dirty="0">
                  <a:solidFill>
                    <a:schemeClr val="bg1"/>
                  </a:solidFill>
                </a:rPr>
                <a:t>A</a:t>
              </a:r>
            </a:p>
            <a:p>
              <a:pPr algn="ctr"/>
              <a:r>
                <a:rPr lang="en-US" altLang="zh-CN" sz="1500" b="1" dirty="0">
                  <a:solidFill>
                    <a:schemeClr val="bg1"/>
                  </a:solidFill>
                </a:rPr>
                <a:t> A&gt;200 </a:t>
              </a:r>
              <a:r>
                <a:rPr lang="zh-CN" altLang="en-US" sz="1500" b="1" dirty="0">
                  <a:solidFill>
                    <a:schemeClr val="bg1"/>
                  </a:solidFill>
                </a:rPr>
                <a:t>，直接修改电压。</a:t>
              </a:r>
              <a:endParaRPr lang="en-US" altLang="zh-CN" sz="1500" b="1" dirty="0">
                <a:solidFill>
                  <a:schemeClr val="bg1"/>
                </a:solidFill>
              </a:endParaRPr>
            </a:p>
            <a:p>
              <a:pPr algn="ctr"/>
              <a:r>
                <a:rPr lang="en-US" altLang="zh-CN" sz="1500" b="1" dirty="0">
                  <a:solidFill>
                    <a:schemeClr val="bg1"/>
                  </a:solidFill>
                </a:rPr>
                <a:t>A&lt;=10</a:t>
              </a:r>
              <a:r>
                <a:rPr lang="zh-CN" altLang="en-US" sz="1500" b="1" dirty="0">
                  <a:solidFill>
                    <a:schemeClr val="bg1"/>
                  </a:solidFill>
                </a:rPr>
                <a:t>，不进行调节。</a:t>
              </a:r>
              <a:endParaRPr lang="en-US" altLang="zh-CN" sz="1500" b="1" dirty="0">
                <a:solidFill>
                  <a:schemeClr val="bg1"/>
                </a:solidFill>
              </a:endParaRPr>
            </a:p>
            <a:p>
              <a:pPr algn="ctr"/>
              <a:r>
                <a:rPr lang="en-US" altLang="zh-CN" sz="1500" b="1" dirty="0">
                  <a:solidFill>
                    <a:schemeClr val="bg1"/>
                  </a:solidFill>
                </a:rPr>
                <a:t>200&gt;A&gt;10 ,</a:t>
              </a:r>
              <a:r>
                <a:rPr lang="zh-CN" altLang="en-US" sz="1500" b="1" dirty="0">
                  <a:solidFill>
                    <a:schemeClr val="bg1"/>
                  </a:solidFill>
                </a:rPr>
                <a:t>此时调用 </a:t>
              </a:r>
              <a:r>
                <a:rPr lang="en-US" altLang="zh-CN" sz="1500" b="1" dirty="0">
                  <a:solidFill>
                    <a:schemeClr val="bg1"/>
                  </a:solidFill>
                </a:rPr>
                <a:t>PID </a:t>
              </a:r>
              <a:r>
                <a:rPr lang="zh-CN" altLang="en-US" sz="1500" b="1" dirty="0">
                  <a:solidFill>
                    <a:schemeClr val="bg1"/>
                  </a:solidFill>
                </a:rPr>
                <a:t>算法</a:t>
              </a:r>
            </a:p>
          </p:txBody>
        </p:sp>
      </p:grpSp>
      <p:grpSp>
        <p:nvGrpSpPr>
          <p:cNvPr id="5" name="组合 4"/>
          <p:cNvGrpSpPr/>
          <p:nvPr/>
        </p:nvGrpSpPr>
        <p:grpSpPr>
          <a:xfrm>
            <a:off x="3166666" y="1873250"/>
            <a:ext cx="3397028" cy="4169853"/>
            <a:chOff x="3166666" y="1873250"/>
            <a:chExt cx="3397028" cy="4169853"/>
          </a:xfrm>
        </p:grpSpPr>
        <p:sp>
          <p:nvSpPr>
            <p:cNvPr id="16" name="五边形 15"/>
            <p:cNvSpPr/>
            <p:nvPr/>
          </p:nvSpPr>
          <p:spPr>
            <a:xfrm>
              <a:off x="3166666" y="1873250"/>
              <a:ext cx="3397028" cy="4169853"/>
            </a:xfrm>
            <a:prstGeom prst="homePlate">
              <a:avLst>
                <a:gd name="adj" fmla="val 28224"/>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2" name="文本框 22"/>
            <p:cNvSpPr txBox="1"/>
            <p:nvPr/>
          </p:nvSpPr>
          <p:spPr>
            <a:xfrm>
              <a:off x="4368753" y="2013606"/>
              <a:ext cx="959161" cy="769441"/>
            </a:xfrm>
            <a:prstGeom prst="rect">
              <a:avLst/>
            </a:prstGeom>
            <a:noFill/>
          </p:spPr>
          <p:txBody>
            <a:bodyPr wrap="square" rtlCol="0">
              <a:spAutoFit/>
            </a:bodyPr>
            <a:lstStyle/>
            <a:p>
              <a:r>
                <a:rPr lang="en-US" altLang="zh-CN" sz="4400" b="1" dirty="0">
                  <a:solidFill>
                    <a:schemeClr val="bg1"/>
                  </a:solidFill>
                </a:rPr>
                <a:t>02</a:t>
              </a:r>
              <a:endParaRPr lang="zh-CN" altLang="en-US" sz="4400" b="1" dirty="0">
                <a:solidFill>
                  <a:schemeClr val="bg1"/>
                </a:solidFill>
              </a:endParaRPr>
            </a:p>
          </p:txBody>
        </p:sp>
        <p:sp>
          <p:nvSpPr>
            <p:cNvPr id="28" name="椭圆 27"/>
            <p:cNvSpPr/>
            <p:nvPr/>
          </p:nvSpPr>
          <p:spPr>
            <a:xfrm>
              <a:off x="4543768" y="2923403"/>
              <a:ext cx="1109503" cy="1109503"/>
            </a:xfrm>
            <a:prstGeom prst="ellipse">
              <a:avLst/>
            </a:prstGeom>
            <a:blipFill rotWithShape="1">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sp>
          <p:nvSpPr>
            <p:cNvPr id="35" name="TextBox 34"/>
            <p:cNvSpPr txBox="1"/>
            <p:nvPr/>
          </p:nvSpPr>
          <p:spPr>
            <a:xfrm>
              <a:off x="3968838" y="4032906"/>
              <a:ext cx="2025655" cy="1708160"/>
            </a:xfrm>
            <a:prstGeom prst="rect">
              <a:avLst/>
            </a:prstGeom>
            <a:noFill/>
          </p:spPr>
          <p:txBody>
            <a:bodyPr wrap="square" rtlCol="0">
              <a:spAutoFit/>
            </a:bodyPr>
            <a:lstStyle/>
            <a:p>
              <a:pPr algn="ctr"/>
              <a:r>
                <a:rPr lang="zh-CN" altLang="en-US" sz="1500" b="1" dirty="0">
                  <a:solidFill>
                    <a:schemeClr val="bg1"/>
                  </a:solidFill>
                </a:rPr>
                <a:t>转速调节：</a:t>
              </a:r>
              <a:endParaRPr lang="en-US" altLang="zh-CN" sz="1500" b="1" dirty="0">
                <a:solidFill>
                  <a:schemeClr val="bg1"/>
                </a:solidFill>
              </a:endParaRPr>
            </a:p>
            <a:p>
              <a:pPr algn="ctr"/>
              <a:r>
                <a:rPr lang="zh-CN" altLang="en-US" sz="1500" b="1" dirty="0">
                  <a:solidFill>
                    <a:schemeClr val="bg1"/>
                  </a:solidFill>
                </a:rPr>
                <a:t>利用循环控制模板，将测量的转速作为输入，主循环接收后调整电压值，由循环控制模块在</a:t>
              </a:r>
              <a:r>
                <a:rPr lang="en-US" altLang="zh-CN" sz="1500" b="1" dirty="0">
                  <a:solidFill>
                    <a:schemeClr val="bg1"/>
                  </a:solidFill>
                </a:rPr>
                <a:t>supply+</a:t>
              </a:r>
              <a:r>
                <a:rPr lang="zh-CN" altLang="en-US" sz="1500" b="1" dirty="0">
                  <a:solidFill>
                    <a:schemeClr val="bg1"/>
                  </a:solidFill>
                </a:rPr>
                <a:t>上输出以调整转速</a:t>
              </a:r>
            </a:p>
          </p:txBody>
        </p:sp>
      </p:grpSp>
      <p:sp>
        <p:nvSpPr>
          <p:cNvPr id="20" name="文本框 10"/>
          <p:cNvSpPr txBox="1"/>
          <p:nvPr/>
        </p:nvSpPr>
        <p:spPr>
          <a:xfrm>
            <a:off x="1229819" y="577421"/>
            <a:ext cx="4942320" cy="861774"/>
          </a:xfrm>
          <a:prstGeom prst="rect">
            <a:avLst/>
          </a:prstGeom>
          <a:noFill/>
        </p:spPr>
        <p:txBody>
          <a:bodyPr wrap="square" rtlCol="0">
            <a:spAutoFit/>
          </a:bodyPr>
          <a:lstStyle/>
          <a:p>
            <a:r>
              <a:rPr lang="zh-CN" altLang="en-US" sz="5000" b="1" dirty="0">
                <a:solidFill>
                  <a:schemeClr val="tx1">
                    <a:lumMod val="75000"/>
                    <a:lumOff val="25000"/>
                  </a:schemeClr>
                </a:solidFill>
                <a:latin typeface="微软雅黑" panose="020B0503020204020204" charset="-122"/>
                <a:ea typeface="微软雅黑" panose="020B0503020204020204" charset="-122"/>
              </a:rPr>
              <a:t>设计思路</a:t>
            </a:r>
          </a:p>
        </p:txBody>
      </p:sp>
      <p:grpSp>
        <p:nvGrpSpPr>
          <p:cNvPr id="7" name="组合 6"/>
          <p:cNvGrpSpPr/>
          <p:nvPr/>
        </p:nvGrpSpPr>
        <p:grpSpPr>
          <a:xfrm>
            <a:off x="1229819" y="1873250"/>
            <a:ext cx="2946182" cy="4169853"/>
            <a:chOff x="1229819" y="1873250"/>
            <a:chExt cx="2946182" cy="4169853"/>
          </a:xfrm>
        </p:grpSpPr>
        <p:grpSp>
          <p:nvGrpSpPr>
            <p:cNvPr id="6" name="组合 5"/>
            <p:cNvGrpSpPr/>
            <p:nvPr/>
          </p:nvGrpSpPr>
          <p:grpSpPr>
            <a:xfrm>
              <a:off x="1229819" y="1873250"/>
              <a:ext cx="2946182" cy="4169853"/>
              <a:chOff x="1229819" y="1873250"/>
              <a:chExt cx="2946182" cy="4169853"/>
            </a:xfrm>
          </p:grpSpPr>
          <p:sp>
            <p:nvSpPr>
              <p:cNvPr id="17"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1" name="文本框 21"/>
              <p:cNvSpPr txBox="1"/>
              <p:nvPr/>
            </p:nvSpPr>
            <p:spPr>
              <a:xfrm>
                <a:off x="2008273" y="2013606"/>
                <a:ext cx="959161" cy="769441"/>
              </a:xfrm>
              <a:prstGeom prst="rect">
                <a:avLst/>
              </a:prstGeom>
              <a:noFill/>
            </p:spPr>
            <p:txBody>
              <a:bodyPr wrap="square" rtlCol="0">
                <a:spAutoFit/>
              </a:bodyPr>
              <a:lstStyle/>
              <a:p>
                <a:r>
                  <a:rPr lang="en-US" altLang="zh-CN" sz="4400" b="1" dirty="0">
                    <a:solidFill>
                      <a:schemeClr val="bg1"/>
                    </a:solidFill>
                  </a:rPr>
                  <a:t>01</a:t>
                </a:r>
                <a:endParaRPr lang="zh-CN" altLang="en-US" sz="4400" b="1" dirty="0">
                  <a:solidFill>
                    <a:schemeClr val="bg1"/>
                  </a:solidFill>
                </a:endParaRPr>
              </a:p>
            </p:txBody>
          </p:sp>
          <p:sp>
            <p:nvSpPr>
              <p:cNvPr id="27" name="椭圆 26"/>
              <p:cNvSpPr/>
              <p:nvPr/>
            </p:nvSpPr>
            <p:spPr>
              <a:xfrm>
                <a:off x="1832844" y="2923403"/>
                <a:ext cx="1109503" cy="1109503"/>
              </a:xfrm>
              <a:prstGeom prst="ellipse">
                <a:avLst/>
              </a:prstGeom>
              <a:blipFill rotWithShape="1">
                <a:blip r:embed="rId6"/>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29"/>
              <p:cNvSpPr txBox="1"/>
              <p:nvPr/>
            </p:nvSpPr>
            <p:spPr>
              <a:xfrm>
                <a:off x="1365250" y="4904091"/>
                <a:ext cx="1914731" cy="236780"/>
              </a:xfrm>
              <a:prstGeom prst="rect">
                <a:avLst/>
              </a:prstGeom>
              <a:noFill/>
            </p:spPr>
            <p:txBody>
              <a:bodyPr wrap="square" lIns="91424" tIns="45712" rIns="91424" bIns="45712" rtlCol="0">
                <a:spAutoFit/>
              </a:bodyPr>
              <a:lstStyle/>
              <a:p>
                <a:pPr>
                  <a:lnSpc>
                    <a:spcPct val="130000"/>
                  </a:lnSpc>
                </a:pPr>
                <a:endParaRPr kumimoji="1" lang="en-US" altLang="zh-CN" sz="800" dirty="0">
                  <a:solidFill>
                    <a:schemeClr val="bg1"/>
                  </a:solidFill>
                  <a:latin typeface="微软雅黑" panose="020B0503020204020204" charset="-122"/>
                  <a:ea typeface="微软雅黑" panose="020B0503020204020204" charset="-122"/>
                  <a:cs typeface="Arial" panose="020B0604020202020204"/>
                </a:endParaRPr>
              </a:p>
            </p:txBody>
          </p:sp>
        </p:grpSp>
        <p:sp>
          <p:nvSpPr>
            <p:cNvPr id="4" name="TextBox 3"/>
            <p:cNvSpPr txBox="1"/>
            <p:nvPr/>
          </p:nvSpPr>
          <p:spPr>
            <a:xfrm>
              <a:off x="1229819" y="4130780"/>
              <a:ext cx="2284906" cy="1246495"/>
            </a:xfrm>
            <a:prstGeom prst="rect">
              <a:avLst/>
            </a:prstGeom>
            <a:noFill/>
          </p:spPr>
          <p:txBody>
            <a:bodyPr wrap="square" rtlCol="0">
              <a:spAutoFit/>
            </a:bodyPr>
            <a:lstStyle/>
            <a:p>
              <a:pPr algn="ctr"/>
              <a:r>
                <a:rPr lang="zh-CN" altLang="en-US" sz="1500" b="1" dirty="0">
                  <a:solidFill>
                    <a:schemeClr val="bg1"/>
                  </a:solidFill>
                </a:rPr>
                <a:t>转速测量：</a:t>
              </a:r>
              <a:endParaRPr lang="en-US" altLang="zh-CN" sz="1500" b="1" dirty="0">
                <a:solidFill>
                  <a:schemeClr val="bg1"/>
                </a:solidFill>
              </a:endParaRPr>
            </a:p>
            <a:p>
              <a:pPr algn="ctr"/>
              <a:r>
                <a:rPr lang="zh-CN" altLang="en-US" sz="1500" b="1" dirty="0">
                  <a:solidFill>
                    <a:schemeClr val="bg1"/>
                  </a:solidFill>
                </a:rPr>
                <a:t>在” </a:t>
              </a:r>
              <a:r>
                <a:rPr lang="en-US" altLang="zh-CN" sz="1500" b="1" dirty="0">
                  <a:solidFill>
                    <a:schemeClr val="bg1"/>
                  </a:solidFill>
                </a:rPr>
                <a:t>period “</a:t>
              </a:r>
              <a:r>
                <a:rPr lang="zh-CN" altLang="en-US" sz="1500" b="1" dirty="0">
                  <a:solidFill>
                    <a:schemeClr val="bg1"/>
                  </a:solidFill>
                </a:rPr>
                <a:t>端输出脉冲信号的周期，用 </a:t>
              </a:r>
              <a:r>
                <a:rPr lang="en-US" altLang="zh-CN" sz="1500" b="1" dirty="0">
                  <a:solidFill>
                    <a:schemeClr val="bg1"/>
                  </a:solidFill>
                </a:rPr>
                <a:t>60 </a:t>
              </a:r>
              <a:r>
                <a:rPr lang="zh-CN" altLang="en-US" sz="1500" b="1" dirty="0">
                  <a:solidFill>
                    <a:schemeClr val="bg1"/>
                  </a:solidFill>
                </a:rPr>
                <a:t>除以该周期，能够得到一分钟内的脉冲次数</a:t>
              </a:r>
              <a:endParaRPr lang="en-US" altLang="zh-CN" sz="1500" b="1" dirty="0">
                <a:solidFill>
                  <a:schemeClr val="bg1"/>
                </a:solidFill>
              </a:endParaRPr>
            </a:p>
          </p:txBody>
        </p:sp>
      </p:grpSp>
      <p:sp>
        <p:nvSpPr>
          <p:cNvPr id="38"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7"/>
          <a:stretch>
            <a:fillRect/>
          </a:stretch>
        </p:blipFill>
        <p:spPr>
          <a:xfrm>
            <a:off x="10701172" y="5478011"/>
            <a:ext cx="1492416" cy="1485376"/>
          </a:xfrm>
          <a:prstGeom prst="rect">
            <a:avLst/>
          </a:prstGeom>
        </p:spPr>
      </p:pic>
    </p:spTree>
    <p:extLst>
      <p:ext uri="{BB962C8B-B14F-4D97-AF65-F5344CB8AC3E}">
        <p14:creationId xmlns:p14="http://schemas.microsoft.com/office/powerpoint/2010/main" val="225812187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right)">
                                      <p:cBhvr>
                                        <p:cTn id="17" dur="500"/>
                                        <p:tgtEl>
                                          <p:spTgt spid="5"/>
                                        </p:tgtEl>
                                      </p:cBhvr>
                                    </p:animEffect>
                                  </p:childTnLst>
                                </p:cTn>
                              </p:par>
                            </p:childTnLst>
                          </p:cTn>
                        </p:par>
                        <p:par>
                          <p:cTn id="18" fill="hold">
                            <p:stCondLst>
                              <p:cond delay="1000"/>
                            </p:stCondLst>
                            <p:childTnLst>
                              <p:par>
                                <p:cTn id="19" presetID="1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ppt_x</p:attrName>
                                        </p:attrNameLst>
                                      </p:cBhvr>
                                      <p:tavLst>
                                        <p:tav tm="0">
                                          <p:val>
                                            <p:strVal val="#ppt_x-#ppt_w*1.125000"/>
                                          </p:val>
                                        </p:tav>
                                        <p:tav tm="100000">
                                          <p:val>
                                            <p:strVal val="#ppt_x"/>
                                          </p:val>
                                        </p:tav>
                                      </p:tavLst>
                                    </p:anim>
                                    <p:animEffect transition="in" filter="wipe(right)">
                                      <p:cBhvr>
                                        <p:cTn id="22" dur="500"/>
                                        <p:tgtEl>
                                          <p:spTgt spid="3"/>
                                        </p:tgtEl>
                                      </p:cBhvr>
                                    </p:animEffect>
                                  </p:childTnLst>
                                </p:cTn>
                              </p:par>
                            </p:childTnLst>
                          </p:cTn>
                        </p:par>
                        <p:par>
                          <p:cTn id="23" fill="hold">
                            <p:stCondLst>
                              <p:cond delay="1500"/>
                            </p:stCondLst>
                            <p:childTnLst>
                              <p:par>
                                <p:cTn id="24" presetID="1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ppt_x</p:attrName>
                                        </p:attrNameLst>
                                      </p:cBhvr>
                                      <p:tavLst>
                                        <p:tav tm="0">
                                          <p:val>
                                            <p:strVal val="#ppt_x-#ppt_w*1.125000"/>
                                          </p:val>
                                        </p:tav>
                                        <p:tav tm="100000">
                                          <p:val>
                                            <p:strVal val="#ppt_x"/>
                                          </p:val>
                                        </p:tav>
                                      </p:tavLst>
                                    </p:anim>
                                    <p:animEffect transition="in" filter="wipe(right)">
                                      <p:cBhvr>
                                        <p:cTn id="27" dur="500"/>
                                        <p:tgtEl>
                                          <p:spTgt spid="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5334039" y="443610"/>
            <a:ext cx="5503597" cy="1446550"/>
          </a:xfrm>
          <a:prstGeom prst="rect">
            <a:avLst/>
          </a:prstGeom>
          <a:noFill/>
        </p:spPr>
        <p:txBody>
          <a:bodyPr wrap="square" rtlCol="0">
            <a:spAutoFit/>
          </a:bodyPr>
          <a:lstStyle/>
          <a:p>
            <a:pPr lvl="0">
              <a:defRPr/>
            </a:pPr>
            <a:r>
              <a:rPr kumimoji="1" lang="zh-CN" altLang="en-US" sz="4400" b="1" kern="0" dirty="0">
                <a:solidFill>
                  <a:srgbClr val="30B9EC"/>
                </a:solidFill>
                <a:latin typeface="Arial Black" panose="020B0A04020102020204" charset="0"/>
                <a:ea typeface="微软雅黑" panose="020B0503020204020204" charset="-122"/>
                <a:cs typeface="Arial Black" panose="020B0A04020102020204" charset="0"/>
              </a:rPr>
              <a:t>输入输出面板的</a:t>
            </a:r>
            <a:endParaRPr kumimoji="1" lang="en-US" altLang="zh-CN" sz="4400" b="1" kern="0" dirty="0">
              <a:solidFill>
                <a:srgbClr val="30B9EC"/>
              </a:solidFill>
              <a:latin typeface="Arial Black" panose="020B0A04020102020204" charset="0"/>
              <a:ea typeface="微软雅黑" panose="020B0503020204020204" charset="-122"/>
              <a:cs typeface="Arial Black" panose="020B0A04020102020204" charset="0"/>
            </a:endParaRPr>
          </a:p>
          <a:p>
            <a:pPr lvl="0">
              <a:defRPr/>
            </a:pPr>
            <a:r>
              <a:rPr kumimoji="1" lang="zh-CN" altLang="en-US" sz="4400" b="1" kern="0" dirty="0">
                <a:solidFill>
                  <a:srgbClr val="30B9EC"/>
                </a:solidFill>
                <a:latin typeface="Arial Black" panose="020B0A04020102020204" charset="0"/>
                <a:ea typeface="微软雅黑" panose="020B0503020204020204" charset="-122"/>
                <a:cs typeface="Arial Black" panose="020B0A04020102020204" charset="0"/>
              </a:rPr>
              <a:t>设计思路</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20" name="文本框 5"/>
          <p:cNvSpPr txBox="1"/>
          <p:nvPr/>
        </p:nvSpPr>
        <p:spPr>
          <a:xfrm>
            <a:off x="5231987" y="1901970"/>
            <a:ext cx="6775864" cy="4273862"/>
          </a:xfrm>
          <a:prstGeom prst="rect">
            <a:avLst/>
          </a:prstGeom>
          <a:noFill/>
        </p:spPr>
        <p:txBody>
          <a:bodyPr wrap="square" rtlCol="0">
            <a:spAutoFit/>
          </a:bodyPr>
          <a:lstStyle/>
          <a:p>
            <a:r>
              <a:rPr lang="zh-CN" altLang="zh-CN" b="1" dirty="0"/>
              <a:t>前面板提供的输入部分</a:t>
            </a:r>
            <a:r>
              <a:rPr lang="zh-CN" altLang="en-US" b="1" dirty="0"/>
              <a:t>：</a:t>
            </a:r>
            <a:endParaRPr lang="en-US" altLang="zh-CN" b="1" dirty="0"/>
          </a:p>
          <a:p>
            <a:pPr>
              <a:lnSpc>
                <a:spcPct val="120000"/>
              </a:lnSpc>
            </a:pPr>
            <a:r>
              <a:rPr lang="zh-CN" altLang="zh-CN" dirty="0"/>
              <a:t>（</a:t>
            </a:r>
            <a:r>
              <a:rPr lang="en-US" altLang="zh-CN" dirty="0"/>
              <a:t>1</a:t>
            </a:r>
            <a:r>
              <a:rPr lang="zh-CN" altLang="zh-CN" dirty="0"/>
              <a:t>）返回值为布尔类型的开关用来切换，以电压模式或转速模式工作。</a:t>
            </a:r>
          </a:p>
          <a:p>
            <a:pPr>
              <a:lnSpc>
                <a:spcPct val="120000"/>
              </a:lnSpc>
            </a:pPr>
            <a:r>
              <a:rPr lang="zh-CN" altLang="zh-CN" dirty="0"/>
              <a:t>（</a:t>
            </a:r>
            <a:r>
              <a:rPr lang="en-US" altLang="zh-CN" dirty="0"/>
              <a:t>2</a:t>
            </a:r>
            <a:r>
              <a:rPr lang="zh-CN" altLang="zh-CN" dirty="0"/>
              <a:t>）电压设定窗口（电压模式，控制输入电压为某一个恒定值）。 </a:t>
            </a:r>
          </a:p>
          <a:p>
            <a:pPr>
              <a:lnSpc>
                <a:spcPct val="120000"/>
              </a:lnSpc>
            </a:pPr>
            <a:r>
              <a:rPr lang="zh-CN" altLang="zh-CN" dirty="0"/>
              <a:t>（</a:t>
            </a:r>
            <a:r>
              <a:rPr lang="en-US" altLang="zh-CN" dirty="0"/>
              <a:t>3</a:t>
            </a:r>
            <a:r>
              <a:rPr lang="zh-CN" altLang="zh-CN" dirty="0"/>
              <a:t>）转速设定窗口（转速模式，控制电机转速在某一个恒定值附近）。</a:t>
            </a:r>
          </a:p>
          <a:p>
            <a:r>
              <a:rPr lang="zh-CN" altLang="zh-CN" b="1" dirty="0"/>
              <a:t>前面板上提供输出的显示：</a:t>
            </a:r>
          </a:p>
          <a:p>
            <a:pPr lvl="0">
              <a:lnSpc>
                <a:spcPct val="120000"/>
              </a:lnSpc>
            </a:pPr>
            <a:r>
              <a:rPr lang="zh-CN" altLang="en-US" dirty="0"/>
              <a:t>（</a:t>
            </a:r>
            <a:r>
              <a:rPr lang="en-US" altLang="zh-CN" dirty="0"/>
              <a:t>1</a:t>
            </a:r>
            <a:r>
              <a:rPr lang="zh-CN" altLang="en-US" dirty="0"/>
              <a:t>）</a:t>
            </a:r>
            <a:r>
              <a:rPr lang="zh-CN" altLang="zh-CN" dirty="0"/>
              <a:t>转速盘显示；</a:t>
            </a:r>
          </a:p>
          <a:p>
            <a:pPr lvl="0">
              <a:lnSpc>
                <a:spcPct val="120000"/>
              </a:lnSpc>
            </a:pPr>
            <a:r>
              <a:rPr lang="zh-CN" altLang="en-US" dirty="0"/>
              <a:t>（</a:t>
            </a:r>
            <a:r>
              <a:rPr lang="en-US" altLang="zh-CN" dirty="0"/>
              <a:t>2</a:t>
            </a:r>
            <a:r>
              <a:rPr lang="zh-CN" altLang="en-US" dirty="0"/>
              <a:t>）</a:t>
            </a:r>
            <a:r>
              <a:rPr lang="zh-CN" altLang="zh-CN" dirty="0"/>
              <a:t>电压盘显示；</a:t>
            </a:r>
          </a:p>
          <a:p>
            <a:pPr lvl="0">
              <a:lnSpc>
                <a:spcPct val="120000"/>
              </a:lnSpc>
            </a:pPr>
            <a:r>
              <a:rPr lang="zh-CN" altLang="en-US" dirty="0"/>
              <a:t>（</a:t>
            </a:r>
            <a:r>
              <a:rPr lang="en-US" altLang="zh-CN" dirty="0"/>
              <a:t>3</a:t>
            </a:r>
            <a:r>
              <a:rPr lang="zh-CN" altLang="en-US" dirty="0"/>
              <a:t>）</a:t>
            </a:r>
            <a:r>
              <a:rPr lang="zh-CN" altLang="zh-CN" dirty="0"/>
              <a:t>转速的数字显示；</a:t>
            </a:r>
          </a:p>
          <a:p>
            <a:pPr lvl="0">
              <a:lnSpc>
                <a:spcPct val="120000"/>
              </a:lnSpc>
            </a:pPr>
            <a:r>
              <a:rPr lang="zh-CN" altLang="en-US" dirty="0"/>
              <a:t>（</a:t>
            </a:r>
            <a:r>
              <a:rPr lang="en-US" altLang="zh-CN" dirty="0"/>
              <a:t>4</a:t>
            </a:r>
            <a:r>
              <a:rPr lang="zh-CN" altLang="en-US" dirty="0"/>
              <a:t>）</a:t>
            </a:r>
            <a:r>
              <a:rPr lang="zh-CN" altLang="zh-CN" dirty="0"/>
              <a:t>电压的数字显示；</a:t>
            </a:r>
          </a:p>
          <a:p>
            <a:pPr>
              <a:lnSpc>
                <a:spcPct val="120000"/>
              </a:lnSpc>
            </a:pPr>
            <a:r>
              <a:rPr lang="zh-CN" altLang="en-US" dirty="0"/>
              <a:t>（</a:t>
            </a:r>
            <a:r>
              <a:rPr lang="en-US" altLang="zh-CN" dirty="0"/>
              <a:t>5</a:t>
            </a:r>
            <a:r>
              <a:rPr lang="zh-CN" altLang="en-US" dirty="0"/>
              <a:t>）</a:t>
            </a:r>
            <a:r>
              <a:rPr lang="zh-CN" altLang="zh-CN" dirty="0"/>
              <a:t>实时的脉冲波形监测图；</a:t>
            </a:r>
          </a:p>
          <a:p>
            <a:pPr>
              <a:lnSpc>
                <a:spcPct val="120000"/>
              </a:lnSpc>
            </a:pPr>
            <a:r>
              <a:rPr lang="zh-CN" altLang="en-US" dirty="0"/>
              <a:t>（</a:t>
            </a:r>
            <a:r>
              <a:rPr lang="en-US" altLang="zh-CN" dirty="0"/>
              <a:t>6</a:t>
            </a:r>
            <a:r>
              <a:rPr lang="zh-CN" altLang="en-US" dirty="0"/>
              <a:t>）</a:t>
            </a:r>
            <a:r>
              <a:rPr lang="zh-CN" altLang="zh-CN" dirty="0"/>
              <a:t>实时转速变化监测图；</a:t>
            </a: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pic>
        <p:nvPicPr>
          <p:cNvPr id="13" name="图片 12" descr="用户面板">
            <a:extLst>
              <a:ext uri="{FF2B5EF4-FFF2-40B4-BE49-F238E27FC236}">
                <a16:creationId xmlns:a16="http://schemas.microsoft.com/office/drawing/2014/main" id="{47E568EC-3198-40AC-B0B1-B6E4A4F89758}"/>
              </a:ext>
            </a:extLst>
          </p:cNvPr>
          <p:cNvPicPr/>
          <p:nvPr/>
        </p:nvPicPr>
        <p:blipFill>
          <a:blip r:embed="rId4"/>
          <a:stretch>
            <a:fillRect/>
          </a:stretch>
        </p:blipFill>
        <p:spPr>
          <a:xfrm>
            <a:off x="249237" y="1276349"/>
            <a:ext cx="4919249" cy="39995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374901" y="443610"/>
            <a:ext cx="8227786" cy="769441"/>
          </a:xfrm>
          <a:prstGeom prst="rect">
            <a:avLst/>
          </a:prstGeom>
          <a:noFill/>
        </p:spPr>
        <p:txBody>
          <a:bodyPr wrap="square" rtlCol="0">
            <a:spAutoFit/>
          </a:bodyPr>
          <a:lstStyle/>
          <a:p>
            <a:pPr lvl="0">
              <a:defRPr/>
            </a:pPr>
            <a:r>
              <a:rPr kumimoji="1" lang="zh-CN" altLang="en-US" sz="4400" b="1" kern="0" dirty="0">
                <a:solidFill>
                  <a:srgbClr val="30B9EC"/>
                </a:solidFill>
                <a:latin typeface="Arial Black" panose="020B0A04020102020204" charset="0"/>
                <a:ea typeface="微软雅黑" panose="020B0503020204020204" charset="-122"/>
                <a:cs typeface="Arial Black" panose="020B0A04020102020204" charset="0"/>
              </a:rPr>
              <a:t>软件程序的顶层模块及其概貌</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pic>
        <p:nvPicPr>
          <p:cNvPr id="7" name="图片 6">
            <a:extLst>
              <a:ext uri="{FF2B5EF4-FFF2-40B4-BE49-F238E27FC236}">
                <a16:creationId xmlns:a16="http://schemas.microsoft.com/office/drawing/2014/main" id="{E804BEA4-A4E7-49C3-9666-9D57A7F68B45}"/>
              </a:ext>
            </a:extLst>
          </p:cNvPr>
          <p:cNvPicPr/>
          <p:nvPr/>
        </p:nvPicPr>
        <p:blipFill>
          <a:blip r:embed="rId4"/>
          <a:stretch>
            <a:fillRect/>
          </a:stretch>
        </p:blipFill>
        <p:spPr>
          <a:xfrm>
            <a:off x="2886115" y="1811020"/>
            <a:ext cx="6421358" cy="3548380"/>
          </a:xfrm>
          <a:prstGeom prst="rect">
            <a:avLst/>
          </a:prstGeom>
          <a:noFill/>
          <a:ln>
            <a:noFill/>
          </a:ln>
        </p:spPr>
      </p:pic>
    </p:spTree>
    <p:extLst>
      <p:ext uri="{BB962C8B-B14F-4D97-AF65-F5344CB8AC3E}">
        <p14:creationId xmlns:p14="http://schemas.microsoft.com/office/powerpoint/2010/main" val="42036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defRPr/>
            </a:pPr>
            <a:r>
              <a:rPr kumimoji="1" lang="zh-CN" altLang="en-US" sz="4400" b="1" kern="0" dirty="0">
                <a:solidFill>
                  <a:srgbClr val="30B9EC"/>
                </a:solidFill>
                <a:latin typeface="Arial Black" panose="020B0A04020102020204" charset="0"/>
                <a:ea typeface="微软雅黑" panose="020B0503020204020204" charset="-122"/>
                <a:cs typeface="Arial Black" panose="020B0A04020102020204" charset="0"/>
              </a:rPr>
              <a:t>软件程序的顶层模块及其概貌</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pic>
        <p:nvPicPr>
          <p:cNvPr id="6" name="图片 5" descr="1">
            <a:extLst>
              <a:ext uri="{FF2B5EF4-FFF2-40B4-BE49-F238E27FC236}">
                <a16:creationId xmlns:a16="http://schemas.microsoft.com/office/drawing/2014/main" id="{609F6C4D-81E0-4414-9542-7E214344DD77}"/>
              </a:ext>
            </a:extLst>
          </p:cNvPr>
          <p:cNvPicPr/>
          <p:nvPr/>
        </p:nvPicPr>
        <p:blipFill>
          <a:blip r:embed="rId4"/>
          <a:stretch>
            <a:fillRect/>
          </a:stretch>
        </p:blipFill>
        <p:spPr>
          <a:xfrm>
            <a:off x="345599" y="1527676"/>
            <a:ext cx="5266690" cy="3950335"/>
          </a:xfrm>
          <a:prstGeom prst="rect">
            <a:avLst/>
          </a:prstGeom>
        </p:spPr>
      </p:pic>
      <p:pic>
        <p:nvPicPr>
          <p:cNvPr id="8" name="图片 7" descr="2">
            <a:extLst>
              <a:ext uri="{FF2B5EF4-FFF2-40B4-BE49-F238E27FC236}">
                <a16:creationId xmlns:a16="http://schemas.microsoft.com/office/drawing/2014/main" id="{5269F572-B39E-4376-985A-BE4D8A38BDFF}"/>
              </a:ext>
            </a:extLst>
          </p:cNvPr>
          <p:cNvPicPr/>
          <p:nvPr/>
        </p:nvPicPr>
        <p:blipFill>
          <a:blip r:embed="rId5"/>
          <a:stretch>
            <a:fillRect/>
          </a:stretch>
        </p:blipFill>
        <p:spPr>
          <a:xfrm>
            <a:off x="6536849" y="1527676"/>
            <a:ext cx="5266690" cy="3950335"/>
          </a:xfrm>
          <a:prstGeom prst="rect">
            <a:avLst/>
          </a:prstGeom>
        </p:spPr>
      </p:pic>
    </p:spTree>
    <p:extLst>
      <p:ext uri="{BB962C8B-B14F-4D97-AF65-F5344CB8AC3E}">
        <p14:creationId xmlns:p14="http://schemas.microsoft.com/office/powerpoint/2010/main" val="125525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4298950" y="1729986"/>
            <a:ext cx="2908300" cy="369332"/>
          </a:xfrm>
          <a:prstGeom prst="rect">
            <a:avLst/>
          </a:prstGeom>
          <a:noFill/>
        </p:spPr>
        <p:txBody>
          <a:bodyPr wrap="square" rtlCol="0">
            <a:spAutoFit/>
          </a:bodyPr>
          <a:lstStyle/>
          <a:p>
            <a:r>
              <a:rPr lang="zh-CN" altLang="zh-CN" b="1" dirty="0"/>
              <a:t>初始化以及电压</a:t>
            </a:r>
            <a:r>
              <a:rPr lang="en-US" altLang="zh-CN" b="1" dirty="0"/>
              <a:t>/</a:t>
            </a:r>
            <a:r>
              <a:rPr lang="zh-CN" altLang="zh-CN" b="1" dirty="0"/>
              <a:t>转速输入</a:t>
            </a:r>
            <a:endParaRPr lang="zh-CN" altLang="en-US" dirty="0"/>
          </a:p>
        </p:txBody>
      </p:sp>
      <p:pic>
        <p:nvPicPr>
          <p:cNvPr id="9" name="图片 8" descr="1">
            <a:extLst>
              <a:ext uri="{FF2B5EF4-FFF2-40B4-BE49-F238E27FC236}">
                <a16:creationId xmlns:a16="http://schemas.microsoft.com/office/drawing/2014/main" id="{4C5D8FFC-6A07-408D-88A8-26E4577D6457}"/>
              </a:ext>
            </a:extLst>
          </p:cNvPr>
          <p:cNvPicPr/>
          <p:nvPr/>
        </p:nvPicPr>
        <p:blipFill>
          <a:blip r:embed="rId4"/>
          <a:srcRect b="77351"/>
          <a:stretch>
            <a:fillRect/>
          </a:stretch>
        </p:blipFill>
        <p:spPr>
          <a:xfrm>
            <a:off x="1701332" y="2482850"/>
            <a:ext cx="5505918" cy="1212850"/>
          </a:xfrm>
          <a:prstGeom prst="rect">
            <a:avLst/>
          </a:prstGeom>
        </p:spPr>
      </p:pic>
      <p:pic>
        <p:nvPicPr>
          <p:cNvPr id="10" name="图片 9" descr="2">
            <a:extLst>
              <a:ext uri="{FF2B5EF4-FFF2-40B4-BE49-F238E27FC236}">
                <a16:creationId xmlns:a16="http://schemas.microsoft.com/office/drawing/2014/main" id="{3CB8A34D-33C7-4FA6-8349-EA30E644CF29}"/>
              </a:ext>
            </a:extLst>
          </p:cNvPr>
          <p:cNvPicPr/>
          <p:nvPr/>
        </p:nvPicPr>
        <p:blipFill>
          <a:blip r:embed="rId5"/>
          <a:srcRect b="74779"/>
          <a:stretch>
            <a:fillRect/>
          </a:stretch>
        </p:blipFill>
        <p:spPr>
          <a:xfrm>
            <a:off x="1701332" y="4212635"/>
            <a:ext cx="5505918" cy="1265376"/>
          </a:xfrm>
          <a:prstGeom prst="rect">
            <a:avLst/>
          </a:prstGeom>
        </p:spPr>
      </p:pic>
      <p:pic>
        <p:nvPicPr>
          <p:cNvPr id="13" name="图片 12" descr="用户面板">
            <a:extLst>
              <a:ext uri="{FF2B5EF4-FFF2-40B4-BE49-F238E27FC236}">
                <a16:creationId xmlns:a16="http://schemas.microsoft.com/office/drawing/2014/main" id="{C441ABDC-EC97-4EF6-937D-5F3C13883F70}"/>
              </a:ext>
            </a:extLst>
          </p:cNvPr>
          <p:cNvPicPr/>
          <p:nvPr/>
        </p:nvPicPr>
        <p:blipFill>
          <a:blip r:embed="rId6"/>
          <a:srcRect l="33566" t="17553" r="39354" b="13117"/>
          <a:stretch>
            <a:fillRect/>
          </a:stretch>
        </p:blipFill>
        <p:spPr>
          <a:xfrm>
            <a:off x="7858912" y="2482850"/>
            <a:ext cx="2345538" cy="3117850"/>
          </a:xfrm>
          <a:prstGeom prst="rect">
            <a:avLst/>
          </a:prstGeom>
        </p:spPr>
      </p:pic>
    </p:spTree>
    <p:extLst>
      <p:ext uri="{BB962C8B-B14F-4D97-AF65-F5344CB8AC3E}">
        <p14:creationId xmlns:p14="http://schemas.microsoft.com/office/powerpoint/2010/main" val="52477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6591300" y="1340403"/>
            <a:ext cx="2908300" cy="461665"/>
          </a:xfrm>
          <a:prstGeom prst="rect">
            <a:avLst/>
          </a:prstGeom>
          <a:noFill/>
        </p:spPr>
        <p:txBody>
          <a:bodyPr wrap="square" rtlCol="0">
            <a:spAutoFit/>
          </a:bodyPr>
          <a:lstStyle/>
          <a:p>
            <a:pPr algn="ctr"/>
            <a:r>
              <a:rPr lang="zh-CN" altLang="en-US" sz="2400" b="1" dirty="0"/>
              <a:t>检测模块</a:t>
            </a:r>
            <a:endParaRPr lang="zh-CN" altLang="en-US" sz="2400" dirty="0"/>
          </a:p>
        </p:txBody>
      </p:sp>
      <p:pic>
        <p:nvPicPr>
          <p:cNvPr id="14" name="图片 13" descr="1">
            <a:extLst>
              <a:ext uri="{FF2B5EF4-FFF2-40B4-BE49-F238E27FC236}">
                <a16:creationId xmlns:a16="http://schemas.microsoft.com/office/drawing/2014/main" id="{40D2324B-2A2E-4FB2-9B81-4EC3D75C5E70}"/>
              </a:ext>
            </a:extLst>
          </p:cNvPr>
          <p:cNvPicPr/>
          <p:nvPr/>
        </p:nvPicPr>
        <p:blipFill>
          <a:blip r:embed="rId4"/>
          <a:srcRect l="10128" t="12345" r="48758" b="34528"/>
          <a:stretch>
            <a:fillRect/>
          </a:stretch>
        </p:blipFill>
        <p:spPr>
          <a:xfrm>
            <a:off x="467518" y="2099318"/>
            <a:ext cx="4237831" cy="3825232"/>
          </a:xfrm>
          <a:prstGeom prst="rect">
            <a:avLst/>
          </a:prstGeom>
        </p:spPr>
      </p:pic>
      <p:sp>
        <p:nvSpPr>
          <p:cNvPr id="3" name="文本框 2">
            <a:extLst>
              <a:ext uri="{FF2B5EF4-FFF2-40B4-BE49-F238E27FC236}">
                <a16:creationId xmlns:a16="http://schemas.microsoft.com/office/drawing/2014/main" id="{BBC75726-891A-49E0-BB30-812D63787DD2}"/>
              </a:ext>
            </a:extLst>
          </p:cNvPr>
          <p:cNvSpPr txBox="1"/>
          <p:nvPr/>
        </p:nvSpPr>
        <p:spPr>
          <a:xfrm>
            <a:off x="5213350" y="1985018"/>
            <a:ext cx="6140450" cy="4738541"/>
          </a:xfrm>
          <a:prstGeom prst="rect">
            <a:avLst/>
          </a:prstGeom>
          <a:noFill/>
        </p:spPr>
        <p:txBody>
          <a:bodyPr wrap="square" rtlCol="0">
            <a:spAutoFit/>
          </a:bodyPr>
          <a:lstStyle/>
          <a:p>
            <a:pPr>
              <a:lnSpc>
                <a:spcPct val="130000"/>
              </a:lnSpc>
            </a:pPr>
            <a:r>
              <a:rPr lang="zh-CN" altLang="zh-CN" dirty="0">
                <a:latin typeface="+mj-ea"/>
                <a:ea typeface="+mj-ea"/>
              </a:rPr>
              <a:t>（</a:t>
            </a:r>
            <a:r>
              <a:rPr lang="en-US" altLang="zh-CN" dirty="0">
                <a:latin typeface="+mj-ea"/>
                <a:ea typeface="+mj-ea"/>
              </a:rPr>
              <a:t>1</a:t>
            </a:r>
            <a:r>
              <a:rPr lang="zh-CN" altLang="zh-CN" dirty="0">
                <a:latin typeface="+mj-ea"/>
                <a:ea typeface="+mj-ea"/>
              </a:rPr>
              <a:t>）整个检测模块放在一个巨大的</a:t>
            </a:r>
            <a:r>
              <a:rPr lang="en-US" altLang="zh-CN" dirty="0">
                <a:latin typeface="+mj-ea"/>
                <a:ea typeface="+mj-ea"/>
              </a:rPr>
              <a:t>while loop</a:t>
            </a:r>
            <a:r>
              <a:rPr lang="zh-CN" altLang="zh-CN" dirty="0">
                <a:latin typeface="+mj-ea"/>
                <a:ea typeface="+mj-ea"/>
              </a:rPr>
              <a:t>循环框架中，进行循环控制</a:t>
            </a:r>
          </a:p>
          <a:p>
            <a:pPr>
              <a:lnSpc>
                <a:spcPct val="130000"/>
              </a:lnSpc>
            </a:pPr>
            <a:r>
              <a:rPr lang="zh-CN" altLang="zh-CN" dirty="0">
                <a:latin typeface="+mj-ea"/>
                <a:ea typeface="+mj-ea"/>
              </a:rPr>
              <a:t>（</a:t>
            </a:r>
            <a:r>
              <a:rPr lang="en-US" altLang="zh-CN" dirty="0">
                <a:latin typeface="+mj-ea"/>
                <a:ea typeface="+mj-ea"/>
              </a:rPr>
              <a:t>2</a:t>
            </a:r>
            <a:r>
              <a:rPr lang="zh-CN" altLang="zh-CN" dirty="0">
                <a:latin typeface="+mj-ea"/>
                <a:ea typeface="+mj-ea"/>
              </a:rPr>
              <a:t>）脉冲信号接入</a:t>
            </a:r>
            <a:r>
              <a:rPr lang="en-US" altLang="zh-CN" dirty="0">
                <a:latin typeface="+mj-ea"/>
                <a:ea typeface="+mj-ea"/>
              </a:rPr>
              <a:t> Elvis </a:t>
            </a:r>
            <a:r>
              <a:rPr lang="zh-CN" altLang="zh-CN" dirty="0">
                <a:latin typeface="+mj-ea"/>
                <a:ea typeface="+mj-ea"/>
              </a:rPr>
              <a:t>实验平台的“</a:t>
            </a:r>
            <a:r>
              <a:rPr lang="en-US" altLang="zh-CN" dirty="0">
                <a:latin typeface="+mj-ea"/>
                <a:ea typeface="+mj-ea"/>
              </a:rPr>
              <a:t>analog input</a:t>
            </a:r>
            <a:r>
              <a:rPr lang="zh-CN" altLang="zh-CN" dirty="0">
                <a:latin typeface="+mj-ea"/>
                <a:ea typeface="+mj-ea"/>
              </a:rPr>
              <a:t>”端之后，使用“</a:t>
            </a:r>
            <a:r>
              <a:rPr lang="en-US" altLang="zh-CN" dirty="0">
                <a:latin typeface="+mj-ea"/>
                <a:ea typeface="+mj-ea"/>
              </a:rPr>
              <a:t>pulse</a:t>
            </a:r>
            <a:endParaRPr lang="zh-CN" altLang="zh-CN" dirty="0">
              <a:latin typeface="+mj-ea"/>
              <a:ea typeface="+mj-ea"/>
            </a:endParaRPr>
          </a:p>
          <a:p>
            <a:pPr>
              <a:lnSpc>
                <a:spcPct val="130000"/>
              </a:lnSpc>
            </a:pPr>
            <a:r>
              <a:rPr lang="en-US" altLang="zh-CN" dirty="0">
                <a:latin typeface="+mj-ea"/>
                <a:ea typeface="+mj-ea"/>
              </a:rPr>
              <a:t>Measurement VI” </a:t>
            </a:r>
            <a:r>
              <a:rPr lang="zh-CN" altLang="zh-CN" dirty="0">
                <a:latin typeface="+mj-ea"/>
                <a:ea typeface="+mj-ea"/>
              </a:rPr>
              <a:t>测量脉冲信号周期。该小模块在“</a:t>
            </a:r>
            <a:r>
              <a:rPr lang="en-US" altLang="zh-CN" dirty="0">
                <a:latin typeface="+mj-ea"/>
                <a:ea typeface="+mj-ea"/>
              </a:rPr>
              <a:t>period</a:t>
            </a:r>
            <a:r>
              <a:rPr lang="zh-CN" altLang="zh-CN" dirty="0">
                <a:latin typeface="+mj-ea"/>
                <a:ea typeface="+mj-ea"/>
              </a:rPr>
              <a:t>”端输出脉冲信号的周期，使用</a:t>
            </a:r>
            <a:r>
              <a:rPr lang="en-US" altLang="zh-CN" dirty="0">
                <a:latin typeface="+mj-ea"/>
                <a:ea typeface="+mj-ea"/>
              </a:rPr>
              <a:t> 60 </a:t>
            </a:r>
            <a:r>
              <a:rPr lang="zh-CN" altLang="zh-CN" dirty="0">
                <a:latin typeface="+mj-ea"/>
                <a:ea typeface="+mj-ea"/>
              </a:rPr>
              <a:t>除以该周期，能够得到一分钟内的脉冲次数，由于</a:t>
            </a:r>
            <a:r>
              <a:rPr lang="en-US" altLang="zh-CN" dirty="0">
                <a:latin typeface="+mj-ea"/>
                <a:ea typeface="+mj-ea"/>
              </a:rPr>
              <a:t> 3D </a:t>
            </a:r>
            <a:r>
              <a:rPr lang="zh-CN" altLang="zh-CN" dirty="0">
                <a:latin typeface="+mj-ea"/>
                <a:ea typeface="+mj-ea"/>
              </a:rPr>
              <a:t>打印转盘只有一个缺口，所以该值即为电机的实时转速（单位为转</a:t>
            </a:r>
            <a:r>
              <a:rPr lang="en-US" altLang="zh-CN" dirty="0">
                <a:latin typeface="+mj-ea"/>
                <a:ea typeface="+mj-ea"/>
              </a:rPr>
              <a:t>/</a:t>
            </a:r>
            <a:r>
              <a:rPr lang="zh-CN" altLang="zh-CN" dirty="0">
                <a:latin typeface="+mj-ea"/>
                <a:ea typeface="+mj-ea"/>
              </a:rPr>
              <a:t>分）。</a:t>
            </a:r>
          </a:p>
          <a:p>
            <a:pPr lvl="0">
              <a:lnSpc>
                <a:spcPct val="130000"/>
              </a:lnSpc>
            </a:pPr>
            <a:r>
              <a:rPr lang="zh-CN" altLang="en-US" dirty="0">
                <a:latin typeface="+mj-ea"/>
                <a:ea typeface="+mj-ea"/>
              </a:rPr>
              <a:t>（</a:t>
            </a:r>
            <a:r>
              <a:rPr lang="en-US" altLang="zh-CN" dirty="0">
                <a:latin typeface="+mj-ea"/>
                <a:ea typeface="+mj-ea"/>
              </a:rPr>
              <a:t>3</a:t>
            </a:r>
            <a:r>
              <a:rPr lang="zh-CN" altLang="en-US" dirty="0">
                <a:latin typeface="+mj-ea"/>
                <a:ea typeface="+mj-ea"/>
              </a:rPr>
              <a:t>）</a:t>
            </a:r>
            <a:r>
              <a:rPr lang="zh-CN" altLang="zh-CN" dirty="0">
                <a:latin typeface="+mj-ea"/>
                <a:ea typeface="+mj-ea"/>
              </a:rPr>
              <a:t>在</a:t>
            </a:r>
            <a:r>
              <a:rPr lang="en-US" altLang="zh-CN" dirty="0">
                <a:latin typeface="+mj-ea"/>
                <a:ea typeface="+mj-ea"/>
              </a:rPr>
              <a:t>while loop</a:t>
            </a:r>
            <a:r>
              <a:rPr lang="zh-CN" altLang="zh-CN" dirty="0">
                <a:latin typeface="+mj-ea"/>
                <a:ea typeface="+mj-ea"/>
              </a:rPr>
              <a:t>循环的框架左侧，设立若干移位寄存器</a:t>
            </a:r>
            <a:r>
              <a:rPr lang="en-US" altLang="zh-CN" dirty="0">
                <a:latin typeface="+mj-ea"/>
                <a:ea typeface="+mj-ea"/>
              </a:rPr>
              <a:t>shift register</a:t>
            </a:r>
            <a:r>
              <a:rPr lang="zh-CN" altLang="zh-CN" dirty="0">
                <a:latin typeface="+mj-ea"/>
                <a:ea typeface="+mj-ea"/>
              </a:rPr>
              <a:t>，用于存储若干次检测得到的电机实时转速（在本程序中，设立了</a:t>
            </a:r>
            <a:r>
              <a:rPr lang="en-US" altLang="zh-CN" dirty="0">
                <a:latin typeface="+mj-ea"/>
                <a:ea typeface="+mj-ea"/>
              </a:rPr>
              <a:t>8</a:t>
            </a:r>
            <a:r>
              <a:rPr lang="zh-CN" altLang="zh-CN" dirty="0">
                <a:latin typeface="+mj-ea"/>
                <a:ea typeface="+mj-ea"/>
              </a:rPr>
              <a:t>组移位寄存器），在进行</a:t>
            </a:r>
            <a:r>
              <a:rPr lang="en-US" altLang="zh-CN" dirty="0">
                <a:latin typeface="+mj-ea"/>
                <a:ea typeface="+mj-ea"/>
              </a:rPr>
              <a:t>PID</a:t>
            </a:r>
            <a:r>
              <a:rPr lang="zh-CN" altLang="zh-CN" dirty="0">
                <a:latin typeface="+mj-ea"/>
                <a:ea typeface="+mj-ea"/>
              </a:rPr>
              <a:t>控制时，利用多组数据减少漂移误差。</a:t>
            </a:r>
          </a:p>
          <a:p>
            <a:pPr>
              <a:lnSpc>
                <a:spcPct val="130000"/>
              </a:lnSpc>
            </a:pPr>
            <a:endParaRPr lang="zh-CN" altLang="en-US" dirty="0">
              <a:latin typeface="+mj-ea"/>
              <a:ea typeface="+mj-ea"/>
            </a:endParaRPr>
          </a:p>
        </p:txBody>
      </p:sp>
    </p:spTree>
    <p:extLst>
      <p:ext uri="{BB962C8B-B14F-4D97-AF65-F5344CB8AC3E}">
        <p14:creationId xmlns:p14="http://schemas.microsoft.com/office/powerpoint/2010/main" val="98630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6673850" y="1499153"/>
            <a:ext cx="2908300" cy="461665"/>
          </a:xfrm>
          <a:prstGeom prst="rect">
            <a:avLst/>
          </a:prstGeom>
          <a:noFill/>
        </p:spPr>
        <p:txBody>
          <a:bodyPr wrap="square" rtlCol="0">
            <a:spAutoFit/>
          </a:bodyPr>
          <a:lstStyle/>
          <a:p>
            <a:pPr algn="ctr"/>
            <a:r>
              <a:rPr lang="zh-CN" altLang="en-US" sz="2400" b="1" dirty="0"/>
              <a:t>数据输出模块</a:t>
            </a:r>
            <a:endParaRPr lang="zh-CN" altLang="en-US" sz="2400" dirty="0"/>
          </a:p>
        </p:txBody>
      </p:sp>
      <p:sp>
        <p:nvSpPr>
          <p:cNvPr id="3" name="文本框 2">
            <a:extLst>
              <a:ext uri="{FF2B5EF4-FFF2-40B4-BE49-F238E27FC236}">
                <a16:creationId xmlns:a16="http://schemas.microsoft.com/office/drawing/2014/main" id="{BBC75726-891A-49E0-BB30-812D63787DD2}"/>
              </a:ext>
            </a:extLst>
          </p:cNvPr>
          <p:cNvSpPr txBox="1"/>
          <p:nvPr/>
        </p:nvSpPr>
        <p:spPr>
          <a:xfrm>
            <a:off x="5306930" y="2392422"/>
            <a:ext cx="6140450" cy="3779176"/>
          </a:xfrm>
          <a:prstGeom prst="rect">
            <a:avLst/>
          </a:prstGeom>
          <a:noFill/>
        </p:spPr>
        <p:txBody>
          <a:bodyPr wrap="square" rtlCol="0">
            <a:spAutoFit/>
          </a:bodyPr>
          <a:lstStyle/>
          <a:p>
            <a:pPr lvl="0">
              <a:lnSpc>
                <a:spcPct val="150000"/>
              </a:lnSpc>
            </a:pPr>
            <a:r>
              <a:rPr lang="en-US" altLang="zh-CN" dirty="0"/>
              <a:t>1. </a:t>
            </a:r>
            <a:r>
              <a:rPr lang="zh-CN" altLang="zh-CN" dirty="0"/>
              <a:t>将测量到的转速、与设定转速的差传入移位寄存器中，作为下一轮循环控制的输入参数；</a:t>
            </a:r>
          </a:p>
          <a:p>
            <a:pPr lvl="0">
              <a:lnSpc>
                <a:spcPct val="150000"/>
              </a:lnSpc>
            </a:pPr>
            <a:r>
              <a:rPr lang="en-US" altLang="zh-CN" dirty="0"/>
              <a:t>2. </a:t>
            </a:r>
            <a:r>
              <a:rPr lang="zh-CN" altLang="zh-CN" dirty="0"/>
              <a:t>将当前的转速、电压传入</a:t>
            </a:r>
            <a:r>
              <a:rPr lang="en-US" altLang="zh-CN" dirty="0"/>
              <a:t>output</a:t>
            </a:r>
            <a:r>
              <a:rPr lang="zh-CN" altLang="zh-CN" dirty="0"/>
              <a:t>的</a:t>
            </a:r>
            <a:r>
              <a:rPr lang="en-US" altLang="zh-CN" dirty="0"/>
              <a:t>chart</a:t>
            </a:r>
            <a:r>
              <a:rPr lang="zh-CN" altLang="zh-CN" dirty="0"/>
              <a:t>模块里，实现用户界面的实时数据显示；</a:t>
            </a:r>
          </a:p>
          <a:p>
            <a:pPr lvl="0">
              <a:lnSpc>
                <a:spcPct val="150000"/>
              </a:lnSpc>
            </a:pPr>
            <a:r>
              <a:rPr lang="en-US" altLang="zh-CN" dirty="0"/>
              <a:t>3. </a:t>
            </a:r>
            <a:r>
              <a:rPr lang="zh-CN" altLang="zh-CN" dirty="0"/>
              <a:t>将下一轮的设定电压传入</a:t>
            </a:r>
            <a:r>
              <a:rPr lang="en-US" altLang="zh-CN" dirty="0"/>
              <a:t>supply</a:t>
            </a:r>
            <a:r>
              <a:rPr lang="zh-CN" altLang="zh-CN" dirty="0"/>
              <a:t>电压设定函数里，实现对电压的调整</a:t>
            </a:r>
          </a:p>
          <a:p>
            <a:pPr>
              <a:lnSpc>
                <a:spcPct val="150000"/>
              </a:lnSpc>
            </a:pPr>
            <a:r>
              <a:rPr lang="zh-CN" altLang="zh-CN" dirty="0"/>
              <a:t>数据输出模块的（</a:t>
            </a:r>
            <a:r>
              <a:rPr lang="en-US" altLang="zh-CN" dirty="0"/>
              <a:t>1</a:t>
            </a:r>
            <a:r>
              <a:rPr lang="zh-CN" altLang="zh-CN" dirty="0"/>
              <a:t>）（</a:t>
            </a:r>
            <a:r>
              <a:rPr lang="en-US" altLang="zh-CN" dirty="0"/>
              <a:t>2</a:t>
            </a:r>
            <a:r>
              <a:rPr lang="zh-CN" altLang="zh-CN" dirty="0"/>
              <a:t>）如</a:t>
            </a:r>
            <a:r>
              <a:rPr lang="zh-CN" altLang="en-US" dirty="0"/>
              <a:t>左</a:t>
            </a:r>
            <a:r>
              <a:rPr lang="zh-CN" altLang="zh-CN" dirty="0"/>
              <a:t>图</a:t>
            </a:r>
            <a:r>
              <a:rPr lang="zh-CN" altLang="en-US" dirty="0"/>
              <a:t>上</a:t>
            </a:r>
            <a:r>
              <a:rPr lang="zh-CN" altLang="zh-CN" dirty="0"/>
              <a:t>所示：</a:t>
            </a:r>
            <a:endParaRPr lang="en-US" altLang="zh-CN" dirty="0"/>
          </a:p>
          <a:p>
            <a:pPr>
              <a:lnSpc>
                <a:spcPct val="150000"/>
              </a:lnSpc>
            </a:pPr>
            <a:r>
              <a:rPr lang="zh-CN" altLang="zh-CN" dirty="0"/>
              <a:t>（</a:t>
            </a:r>
            <a:r>
              <a:rPr lang="en-US" altLang="zh-CN" dirty="0"/>
              <a:t>3</a:t>
            </a:r>
            <a:r>
              <a:rPr lang="zh-CN" altLang="zh-CN" dirty="0"/>
              <a:t>）如</a:t>
            </a:r>
            <a:r>
              <a:rPr lang="zh-CN" altLang="en-US" dirty="0"/>
              <a:t>左</a:t>
            </a:r>
            <a:r>
              <a:rPr lang="zh-CN" altLang="zh-CN" dirty="0"/>
              <a:t>图</a:t>
            </a:r>
            <a:r>
              <a:rPr lang="zh-CN" altLang="en-US" dirty="0"/>
              <a:t>下</a:t>
            </a:r>
            <a:r>
              <a:rPr lang="zh-CN" altLang="zh-CN" dirty="0"/>
              <a:t>所示：</a:t>
            </a:r>
            <a:endParaRPr lang="en-US" altLang="zh-CN" dirty="0"/>
          </a:p>
          <a:p>
            <a:pPr>
              <a:lnSpc>
                <a:spcPct val="150000"/>
              </a:lnSpc>
            </a:pPr>
            <a:endParaRPr lang="zh-CN" altLang="zh-CN" dirty="0"/>
          </a:p>
        </p:txBody>
      </p:sp>
      <p:pic>
        <p:nvPicPr>
          <p:cNvPr id="8" name="图片 7" descr="2">
            <a:extLst>
              <a:ext uri="{FF2B5EF4-FFF2-40B4-BE49-F238E27FC236}">
                <a16:creationId xmlns:a16="http://schemas.microsoft.com/office/drawing/2014/main" id="{6BDBB5D1-8F40-4404-99CB-F16CB9F2AA61}"/>
              </a:ext>
            </a:extLst>
          </p:cNvPr>
          <p:cNvPicPr/>
          <p:nvPr/>
        </p:nvPicPr>
        <p:blipFill>
          <a:blip r:embed="rId4"/>
          <a:srcRect l="63950" t="8294" b="5594"/>
          <a:stretch>
            <a:fillRect/>
          </a:stretch>
        </p:blipFill>
        <p:spPr>
          <a:xfrm>
            <a:off x="746208" y="1213051"/>
            <a:ext cx="4111542" cy="3732848"/>
          </a:xfrm>
          <a:prstGeom prst="rect">
            <a:avLst/>
          </a:prstGeom>
        </p:spPr>
      </p:pic>
      <p:pic>
        <p:nvPicPr>
          <p:cNvPr id="9" name="图片 8" descr="1">
            <a:extLst>
              <a:ext uri="{FF2B5EF4-FFF2-40B4-BE49-F238E27FC236}">
                <a16:creationId xmlns:a16="http://schemas.microsoft.com/office/drawing/2014/main" id="{B7F241B1-FE0F-4A1F-920C-A6527854AB09}"/>
              </a:ext>
            </a:extLst>
          </p:cNvPr>
          <p:cNvPicPr/>
          <p:nvPr/>
        </p:nvPicPr>
        <p:blipFill>
          <a:blip r:embed="rId5"/>
          <a:srcRect l="39643" b="75036"/>
          <a:stretch>
            <a:fillRect/>
          </a:stretch>
        </p:blipFill>
        <p:spPr>
          <a:xfrm>
            <a:off x="746208" y="5119276"/>
            <a:ext cx="4111542" cy="1295114"/>
          </a:xfrm>
          <a:prstGeom prst="rect">
            <a:avLst/>
          </a:prstGeom>
        </p:spPr>
      </p:pic>
    </p:spTree>
    <p:extLst>
      <p:ext uri="{BB962C8B-B14F-4D97-AF65-F5344CB8AC3E}">
        <p14:creationId xmlns:p14="http://schemas.microsoft.com/office/powerpoint/2010/main" val="38662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6673850" y="1833752"/>
            <a:ext cx="2908300" cy="461665"/>
          </a:xfrm>
          <a:prstGeom prst="rect">
            <a:avLst/>
          </a:prstGeom>
          <a:noFill/>
        </p:spPr>
        <p:txBody>
          <a:bodyPr wrap="square" rtlCol="0">
            <a:spAutoFit/>
          </a:bodyPr>
          <a:lstStyle/>
          <a:p>
            <a:pPr algn="ctr"/>
            <a:r>
              <a:rPr lang="zh-CN" altLang="en-US" sz="2400" b="1" dirty="0"/>
              <a:t>电压控制模块</a:t>
            </a:r>
            <a:endParaRPr lang="zh-CN" altLang="en-US" sz="2400" dirty="0"/>
          </a:p>
        </p:txBody>
      </p:sp>
      <p:sp>
        <p:nvSpPr>
          <p:cNvPr id="3" name="文本框 2">
            <a:extLst>
              <a:ext uri="{FF2B5EF4-FFF2-40B4-BE49-F238E27FC236}">
                <a16:creationId xmlns:a16="http://schemas.microsoft.com/office/drawing/2014/main" id="{BBC75726-891A-49E0-BB30-812D63787DD2}"/>
              </a:ext>
            </a:extLst>
          </p:cNvPr>
          <p:cNvSpPr txBox="1"/>
          <p:nvPr/>
        </p:nvSpPr>
        <p:spPr>
          <a:xfrm>
            <a:off x="5306930" y="2645413"/>
            <a:ext cx="6140450" cy="2251770"/>
          </a:xfrm>
          <a:prstGeom prst="rect">
            <a:avLst/>
          </a:prstGeom>
          <a:noFill/>
        </p:spPr>
        <p:txBody>
          <a:bodyPr wrap="square" rtlCol="0">
            <a:spAutoFit/>
          </a:bodyPr>
          <a:lstStyle/>
          <a:p>
            <a:pPr>
              <a:lnSpc>
                <a:spcPct val="160000"/>
              </a:lnSpc>
            </a:pPr>
            <a:r>
              <a:rPr lang="en-US" altLang="zh-CN" dirty="0"/>
              <a:t>       </a:t>
            </a:r>
            <a:r>
              <a:rPr lang="zh-CN" altLang="zh-CN" dirty="0"/>
              <a:t>由于本实验要求实现的主要是对于转速的控制，因此，在设计中，对于设定电压去稳定电压的模块设计较为粗糙，主要目的是为了检测控制程序的安全性、调试硬件等等。电压模式的</a:t>
            </a:r>
            <a:r>
              <a:rPr lang="en-US" altLang="zh-CN" dirty="0"/>
              <a:t>case</a:t>
            </a:r>
            <a:r>
              <a:rPr lang="zh-CN" altLang="zh-CN" dirty="0"/>
              <a:t>控制模块如</a:t>
            </a:r>
            <a:r>
              <a:rPr lang="zh-CN" altLang="en-US" dirty="0"/>
              <a:t>左上</a:t>
            </a:r>
            <a:r>
              <a:rPr lang="zh-CN" altLang="zh-CN" dirty="0"/>
              <a:t>：</a:t>
            </a:r>
            <a:endParaRPr lang="en-US" altLang="zh-CN" dirty="0"/>
          </a:p>
          <a:p>
            <a:pPr>
              <a:lnSpc>
                <a:spcPct val="160000"/>
              </a:lnSpc>
            </a:pPr>
            <a:r>
              <a:rPr lang="en-US" altLang="zh-CN" dirty="0"/>
              <a:t>       </a:t>
            </a:r>
            <a:r>
              <a:rPr lang="zh-CN" altLang="zh-CN" dirty="0"/>
              <a:t>程序模块的伪代码如</a:t>
            </a:r>
            <a:r>
              <a:rPr lang="zh-CN" altLang="en-US" dirty="0"/>
              <a:t>左</a:t>
            </a:r>
            <a:r>
              <a:rPr lang="zh-CN" altLang="zh-CN" dirty="0"/>
              <a:t>下：</a:t>
            </a:r>
          </a:p>
        </p:txBody>
      </p:sp>
      <p:pic>
        <p:nvPicPr>
          <p:cNvPr id="10" name="图片 9" descr="3">
            <a:extLst>
              <a:ext uri="{FF2B5EF4-FFF2-40B4-BE49-F238E27FC236}">
                <a16:creationId xmlns:a16="http://schemas.microsoft.com/office/drawing/2014/main" id="{C4904E9D-17D5-4287-B817-6D193F701453}"/>
              </a:ext>
            </a:extLst>
          </p:cNvPr>
          <p:cNvPicPr/>
          <p:nvPr/>
        </p:nvPicPr>
        <p:blipFill>
          <a:blip r:embed="rId4"/>
          <a:srcRect l="9549" t="9002" r="5353" b="5594"/>
          <a:stretch>
            <a:fillRect/>
          </a:stretch>
        </p:blipFill>
        <p:spPr>
          <a:xfrm>
            <a:off x="370523" y="1213051"/>
            <a:ext cx="4481830" cy="3373755"/>
          </a:xfrm>
          <a:prstGeom prst="rect">
            <a:avLst/>
          </a:prstGeom>
        </p:spPr>
      </p:pic>
      <p:pic>
        <p:nvPicPr>
          <p:cNvPr id="13" name="图片 12">
            <a:extLst>
              <a:ext uri="{FF2B5EF4-FFF2-40B4-BE49-F238E27FC236}">
                <a16:creationId xmlns:a16="http://schemas.microsoft.com/office/drawing/2014/main" id="{43BE5A1E-F1FD-46C1-9C1E-EA2CBB2EE080}"/>
              </a:ext>
            </a:extLst>
          </p:cNvPr>
          <p:cNvPicPr/>
          <p:nvPr/>
        </p:nvPicPr>
        <p:blipFill>
          <a:blip r:embed="rId5"/>
          <a:stretch>
            <a:fillRect/>
          </a:stretch>
        </p:blipFill>
        <p:spPr>
          <a:xfrm>
            <a:off x="370523" y="4772459"/>
            <a:ext cx="4481830" cy="1744980"/>
          </a:xfrm>
          <a:prstGeom prst="rect">
            <a:avLst/>
          </a:prstGeom>
          <a:noFill/>
          <a:ln>
            <a:noFill/>
          </a:ln>
        </p:spPr>
      </p:pic>
    </p:spTree>
    <p:extLst>
      <p:ext uri="{BB962C8B-B14F-4D97-AF65-F5344CB8AC3E}">
        <p14:creationId xmlns:p14="http://schemas.microsoft.com/office/powerpoint/2010/main" val="385305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6546850" y="1833752"/>
            <a:ext cx="3917950" cy="461665"/>
          </a:xfrm>
          <a:prstGeom prst="rect">
            <a:avLst/>
          </a:prstGeom>
          <a:noFill/>
        </p:spPr>
        <p:txBody>
          <a:bodyPr wrap="square" rtlCol="0">
            <a:spAutoFit/>
          </a:bodyPr>
          <a:lstStyle/>
          <a:p>
            <a:pPr algn="ctr"/>
            <a:r>
              <a:rPr lang="zh-CN" altLang="en-US" sz="2400" b="1" dirty="0"/>
              <a:t>转速模式下的电压控制模块</a:t>
            </a:r>
            <a:endParaRPr lang="zh-CN" altLang="en-US" sz="2400" dirty="0"/>
          </a:p>
        </p:txBody>
      </p:sp>
      <p:sp>
        <p:nvSpPr>
          <p:cNvPr id="3" name="文本框 2">
            <a:extLst>
              <a:ext uri="{FF2B5EF4-FFF2-40B4-BE49-F238E27FC236}">
                <a16:creationId xmlns:a16="http://schemas.microsoft.com/office/drawing/2014/main" id="{BBC75726-891A-49E0-BB30-812D63787DD2}"/>
              </a:ext>
            </a:extLst>
          </p:cNvPr>
          <p:cNvSpPr txBox="1"/>
          <p:nvPr/>
        </p:nvSpPr>
        <p:spPr>
          <a:xfrm>
            <a:off x="5435600" y="2397763"/>
            <a:ext cx="6140450" cy="3782189"/>
          </a:xfrm>
          <a:prstGeom prst="rect">
            <a:avLst/>
          </a:prstGeom>
          <a:noFill/>
        </p:spPr>
        <p:txBody>
          <a:bodyPr wrap="square" rtlCol="0">
            <a:spAutoFit/>
          </a:bodyPr>
          <a:lstStyle/>
          <a:p>
            <a:pPr>
              <a:lnSpc>
                <a:spcPct val="150000"/>
              </a:lnSpc>
            </a:pPr>
            <a:r>
              <a:rPr lang="en-US" altLang="zh-CN" dirty="0"/>
              <a:t>       </a:t>
            </a:r>
            <a:r>
              <a:rPr lang="zh-CN" altLang="zh-CN" dirty="0"/>
              <a:t>当</a:t>
            </a:r>
            <a:r>
              <a:rPr lang="en-US" altLang="zh-CN" dirty="0"/>
              <a:t>Bool</a:t>
            </a:r>
            <a:r>
              <a:rPr lang="zh-CN" altLang="zh-CN" dirty="0"/>
              <a:t>开关设置为</a:t>
            </a:r>
            <a:r>
              <a:rPr lang="en-US" altLang="zh-CN" dirty="0"/>
              <a:t>True</a:t>
            </a:r>
            <a:r>
              <a:rPr lang="zh-CN" altLang="zh-CN" dirty="0"/>
              <a:t>时，程序进入转速模式。为了将电机的转速调整到设定转速，采取分级调整的策略如下：</a:t>
            </a:r>
          </a:p>
          <a:p>
            <a:pPr lvl="0">
              <a:lnSpc>
                <a:spcPct val="150000"/>
              </a:lnSpc>
            </a:pPr>
            <a:r>
              <a:rPr lang="zh-CN" altLang="en-US" dirty="0"/>
              <a:t>（</a:t>
            </a:r>
            <a:r>
              <a:rPr lang="en-US" altLang="zh-CN" dirty="0"/>
              <a:t>1)</a:t>
            </a:r>
            <a:r>
              <a:rPr lang="zh-CN" altLang="zh-CN" dirty="0"/>
              <a:t>当实际转速与设定转速相差大于</a:t>
            </a:r>
            <a:r>
              <a:rPr lang="en-US" altLang="zh-CN" dirty="0"/>
              <a:t>200r/min</a:t>
            </a:r>
            <a:r>
              <a:rPr lang="zh-CN" altLang="zh-CN" dirty="0"/>
              <a:t>时，根据实际转速与设定转速的大小关系，将电压抬高</a:t>
            </a:r>
            <a:r>
              <a:rPr lang="en-US" altLang="zh-CN" dirty="0"/>
              <a:t>/</a:t>
            </a:r>
            <a:r>
              <a:rPr lang="zh-CN" altLang="zh-CN" dirty="0"/>
              <a:t>降低</a:t>
            </a:r>
            <a:r>
              <a:rPr lang="en-US" altLang="zh-CN" dirty="0"/>
              <a:t>0.005V</a:t>
            </a:r>
            <a:r>
              <a:rPr lang="zh-CN" altLang="zh-CN" dirty="0"/>
              <a:t>；</a:t>
            </a:r>
          </a:p>
          <a:p>
            <a:pPr lvl="0">
              <a:lnSpc>
                <a:spcPct val="150000"/>
              </a:lnSpc>
            </a:pPr>
            <a:r>
              <a:rPr lang="zh-CN" altLang="en-US" dirty="0"/>
              <a:t>（</a:t>
            </a:r>
            <a:r>
              <a:rPr lang="en-US" altLang="zh-CN" dirty="0"/>
              <a:t>2</a:t>
            </a:r>
            <a:r>
              <a:rPr lang="zh-CN" altLang="en-US" dirty="0"/>
              <a:t>）</a:t>
            </a:r>
            <a:r>
              <a:rPr lang="zh-CN" altLang="zh-CN" dirty="0"/>
              <a:t>当实际转速与设定转速相差不大于</a:t>
            </a:r>
            <a:r>
              <a:rPr lang="en-US" altLang="zh-CN" dirty="0"/>
              <a:t>200r/min</a:t>
            </a:r>
            <a:r>
              <a:rPr lang="zh-CN" altLang="zh-CN" dirty="0"/>
              <a:t>时，若两者相差在</a:t>
            </a:r>
            <a:r>
              <a:rPr lang="en-US" altLang="zh-CN" dirty="0"/>
              <a:t>10r/min</a:t>
            </a:r>
            <a:r>
              <a:rPr lang="zh-CN" altLang="zh-CN" dirty="0"/>
              <a:t>以内，则维持上一轮的电压值不变；</a:t>
            </a:r>
          </a:p>
          <a:p>
            <a:pPr lvl="0">
              <a:lnSpc>
                <a:spcPct val="150000"/>
              </a:lnSpc>
            </a:pPr>
            <a:r>
              <a:rPr lang="zh-CN" altLang="en-US" dirty="0"/>
              <a:t>（</a:t>
            </a:r>
            <a:r>
              <a:rPr lang="en-US" altLang="zh-CN" dirty="0"/>
              <a:t>3</a:t>
            </a:r>
            <a:r>
              <a:rPr lang="zh-CN" altLang="en-US" dirty="0"/>
              <a:t>）</a:t>
            </a:r>
            <a:r>
              <a:rPr lang="zh-CN" altLang="zh-CN" dirty="0"/>
              <a:t>当实际转速与设定转速相差不大于</a:t>
            </a:r>
            <a:r>
              <a:rPr lang="en-US" altLang="zh-CN" dirty="0"/>
              <a:t>200r/min</a:t>
            </a:r>
            <a:r>
              <a:rPr lang="zh-CN" altLang="zh-CN" dirty="0"/>
              <a:t>，又相差多于</a:t>
            </a:r>
            <a:r>
              <a:rPr lang="en-US" altLang="zh-CN" dirty="0"/>
              <a:t>10r/min</a:t>
            </a:r>
            <a:r>
              <a:rPr lang="zh-CN" altLang="zh-CN" dirty="0"/>
              <a:t>时，使用</a:t>
            </a:r>
            <a:r>
              <a:rPr lang="en-US" altLang="zh-CN" dirty="0"/>
              <a:t>PID</a:t>
            </a:r>
            <a:r>
              <a:rPr lang="zh-CN" altLang="zh-CN" dirty="0"/>
              <a:t>控制算法，对设定电压进行计算、迭代；</a:t>
            </a:r>
          </a:p>
        </p:txBody>
      </p:sp>
      <p:pic>
        <p:nvPicPr>
          <p:cNvPr id="9" name="图片 8">
            <a:extLst>
              <a:ext uri="{FF2B5EF4-FFF2-40B4-BE49-F238E27FC236}">
                <a16:creationId xmlns:a16="http://schemas.microsoft.com/office/drawing/2014/main" id="{F9CEADAA-3E5B-4F76-82C7-EF5AF2F465CB}"/>
              </a:ext>
            </a:extLst>
          </p:cNvPr>
          <p:cNvPicPr/>
          <p:nvPr/>
        </p:nvPicPr>
        <p:blipFill>
          <a:blip r:embed="rId4"/>
          <a:stretch>
            <a:fillRect/>
          </a:stretch>
        </p:blipFill>
        <p:spPr>
          <a:xfrm>
            <a:off x="247651" y="1557719"/>
            <a:ext cx="4965700" cy="4427158"/>
          </a:xfrm>
          <a:prstGeom prst="rect">
            <a:avLst/>
          </a:prstGeom>
          <a:noFill/>
          <a:ln>
            <a:noFill/>
          </a:ln>
        </p:spPr>
      </p:pic>
      <p:sp>
        <p:nvSpPr>
          <p:cNvPr id="4" name="文本框 3">
            <a:extLst>
              <a:ext uri="{FF2B5EF4-FFF2-40B4-BE49-F238E27FC236}">
                <a16:creationId xmlns:a16="http://schemas.microsoft.com/office/drawing/2014/main" id="{07853CC7-FE48-4E80-AE96-63B0C385E503}"/>
              </a:ext>
            </a:extLst>
          </p:cNvPr>
          <p:cNvSpPr txBox="1"/>
          <p:nvPr/>
        </p:nvSpPr>
        <p:spPr>
          <a:xfrm>
            <a:off x="1077119" y="6091224"/>
            <a:ext cx="3155950" cy="646331"/>
          </a:xfrm>
          <a:prstGeom prst="rect">
            <a:avLst/>
          </a:prstGeom>
          <a:noFill/>
        </p:spPr>
        <p:txBody>
          <a:bodyPr wrap="square" rtlCol="0">
            <a:spAutoFit/>
          </a:bodyPr>
          <a:lstStyle/>
          <a:p>
            <a:r>
              <a:rPr lang="zh-CN" altLang="zh-CN" dirty="0"/>
              <a:t>分级调整的策略伪代码如</a:t>
            </a:r>
            <a:r>
              <a:rPr lang="zh-CN" altLang="en-US" dirty="0"/>
              <a:t>上图</a:t>
            </a:r>
            <a:r>
              <a:rPr lang="zh-CN" altLang="zh-CN" dirty="0"/>
              <a:t>：</a:t>
            </a:r>
          </a:p>
          <a:p>
            <a:endParaRPr lang="zh-CN" altLang="en-US" dirty="0"/>
          </a:p>
        </p:txBody>
      </p:sp>
    </p:spTree>
    <p:extLst>
      <p:ext uri="{BB962C8B-B14F-4D97-AF65-F5344CB8AC3E}">
        <p14:creationId xmlns:p14="http://schemas.microsoft.com/office/powerpoint/2010/main" val="245559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10735462" y="5372601"/>
            <a:ext cx="1492416" cy="1485376"/>
          </a:xfrm>
          <a:prstGeom prst="rect">
            <a:avLst/>
          </a:prstGeom>
        </p:spPr>
      </p:pic>
      <p:sp>
        <p:nvSpPr>
          <p:cNvPr id="33" name="contents">
            <a:extLst>
              <a:ext uri="{FF2B5EF4-FFF2-40B4-BE49-F238E27FC236}">
                <a16:creationId xmlns:a16="http://schemas.microsoft.com/office/drawing/2014/main" id="{4EA9CA12-9B40-4AB4-9304-A1A636E31BAF}"/>
              </a:ext>
            </a:extLst>
          </p:cNvPr>
          <p:cNvSpPr/>
          <p:nvPr/>
        </p:nvSpPr>
        <p:spPr>
          <a:xfrm>
            <a:off x="4276847" y="1609052"/>
            <a:ext cx="3639893" cy="3639893"/>
          </a:xfrm>
          <a:prstGeom prst="ellipse">
            <a:avLst/>
          </a:prstGeom>
          <a:solidFill>
            <a:schemeClr val="bg1"/>
          </a:solidFill>
          <a:ln>
            <a:noFill/>
          </a:ln>
          <a:effectLst>
            <a:glow rad="215900">
              <a:schemeClr val="accent6">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kumimoji="1" lang="zh-CN" altLang="en-US" sz="2400" dirty="0">
                <a:solidFill>
                  <a:srgbClr val="00AA8C"/>
                </a:solidFill>
                <a:latin typeface="微软雅黑" panose="020B0503020204020204" charset="-122"/>
                <a:ea typeface="微软雅黑" panose="020B0503020204020204" charset="-122"/>
                <a:cs typeface="微软雅黑" panose="020B0503020204020204" charset="-122"/>
              </a:rPr>
              <a:t>职</a:t>
            </a:r>
            <a:r>
              <a:rPr kumimoji="1" lang="zh-CN" altLang="en-US" sz="2400" dirty="0">
                <a:solidFill>
                  <a:srgbClr val="EB475B"/>
                </a:solidFill>
                <a:latin typeface="微软雅黑" panose="020B0503020204020204" charset="-122"/>
                <a:ea typeface="微软雅黑" panose="020B0503020204020204" charset="-122"/>
                <a:cs typeface="微软雅黑" panose="020B0503020204020204" charset="-122"/>
              </a:rPr>
              <a:t>业</a:t>
            </a:r>
            <a:r>
              <a:rPr kumimoji="1" lang="zh-CN" altLang="en-US" sz="2400" dirty="0">
                <a:solidFill>
                  <a:srgbClr val="30B9EC"/>
                </a:solidFill>
                <a:latin typeface="微软雅黑" panose="020B0503020204020204" charset="-122"/>
                <a:ea typeface="微软雅黑" panose="020B0503020204020204" charset="-122"/>
                <a:cs typeface="微软雅黑" panose="020B0503020204020204" charset="-122"/>
              </a:rPr>
              <a:t>生</a:t>
            </a:r>
            <a:r>
              <a:rPr kumimoji="1" lang="zh-CN" altLang="en-US" sz="2400" dirty="0">
                <a:solidFill>
                  <a:srgbClr val="8EC83E"/>
                </a:solidFill>
                <a:latin typeface="微软雅黑" panose="020B0503020204020204" charset="-122"/>
                <a:ea typeface="微软雅黑" panose="020B0503020204020204" charset="-122"/>
                <a:cs typeface="微软雅黑" panose="020B0503020204020204" charset="-122"/>
              </a:rPr>
              <a:t>涯</a:t>
            </a:r>
            <a:r>
              <a:rPr kumimoji="1" lang="zh-CN" altLang="en-US" sz="2400" dirty="0">
                <a:solidFill>
                  <a:srgbClr val="00AA8C"/>
                </a:solidFill>
                <a:latin typeface="微软雅黑" panose="020B0503020204020204" charset="-122"/>
                <a:ea typeface="微软雅黑" panose="020B0503020204020204" charset="-122"/>
                <a:cs typeface="微软雅黑" panose="020B0503020204020204" charset="-122"/>
              </a:rPr>
              <a:t>规</a:t>
            </a:r>
            <a:r>
              <a:rPr kumimoji="1" lang="zh-CN" altLang="en-US" sz="2400" dirty="0">
                <a:solidFill>
                  <a:srgbClr val="EB475B"/>
                </a:solidFill>
                <a:latin typeface="微软雅黑" panose="020B0503020204020204" charset="-122"/>
                <a:ea typeface="微软雅黑" panose="020B0503020204020204" charset="-122"/>
                <a:cs typeface="微软雅黑" panose="020B0503020204020204" charset="-122"/>
              </a:rPr>
              <a:t>划</a:t>
            </a:r>
            <a:endParaRPr kumimoji="1" lang="en-US" altLang="zh-CN" sz="2400" dirty="0">
              <a:solidFill>
                <a:srgbClr val="EB475B"/>
              </a:solidFill>
              <a:latin typeface="微软雅黑" panose="020B0503020204020204" charset="-122"/>
              <a:ea typeface="微软雅黑" panose="020B0503020204020204" charset="-122"/>
              <a:cs typeface="微软雅黑" panose="020B0503020204020204" charset="-122"/>
            </a:endParaRPr>
          </a:p>
          <a:p>
            <a:pPr lvl="0" algn="ctr"/>
            <a:r>
              <a:rPr kumimoji="1" lang="zh-CN" altLang="en-US" sz="6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目  录</a:t>
            </a:r>
            <a:endParaRPr kumimoji="1" lang="en-US" altLang="zh-CN" sz="6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lvl="0" algn="ctr"/>
            <a:r>
              <a:rPr kumimoji="1" lang="en-US" altLang="zh-CN" sz="2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CONTENTS</a:t>
            </a:r>
            <a:endParaRPr kumimoji="1" lang="zh-CN" altLang="en-US" sz="2600" b="1" dirty="0">
              <a:solidFill>
                <a:schemeClr val="tx1">
                  <a:lumMod val="75000"/>
                  <a:lumOff val="25000"/>
                </a:schemeClr>
              </a:solidFill>
            </a:endParaRPr>
          </a:p>
        </p:txBody>
      </p:sp>
      <p:sp>
        <p:nvSpPr>
          <p:cNvPr id="36" name="任意多边形 1">
            <a:extLst>
              <a:ext uri="{FF2B5EF4-FFF2-40B4-BE49-F238E27FC236}">
                <a16:creationId xmlns:a16="http://schemas.microsoft.com/office/drawing/2014/main" id="{3E57D64D-7CE2-4F52-B3DD-97DD53113445}"/>
              </a:ext>
            </a:extLst>
          </p:cNvPr>
          <p:cNvSpPr/>
          <p:nvPr/>
        </p:nvSpPr>
        <p:spPr>
          <a:xfrm>
            <a:off x="833706" y="210258"/>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8EC83E"/>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研究背景</a:t>
            </a:r>
          </a:p>
        </p:txBody>
      </p:sp>
      <p:sp>
        <p:nvSpPr>
          <p:cNvPr id="37" name="任意多边形 2">
            <a:extLst>
              <a:ext uri="{FF2B5EF4-FFF2-40B4-BE49-F238E27FC236}">
                <a16:creationId xmlns:a16="http://schemas.microsoft.com/office/drawing/2014/main" id="{FE7BEF9B-96D7-4754-8957-5A819298087D}"/>
              </a:ext>
            </a:extLst>
          </p:cNvPr>
          <p:cNvSpPr/>
          <p:nvPr/>
        </p:nvSpPr>
        <p:spPr>
          <a:xfrm>
            <a:off x="915118" y="3428999"/>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30B9EC"/>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课题要求</a:t>
            </a:r>
          </a:p>
        </p:txBody>
      </p:sp>
      <p:sp>
        <p:nvSpPr>
          <p:cNvPr id="38" name="任意多边形 3">
            <a:extLst>
              <a:ext uri="{FF2B5EF4-FFF2-40B4-BE49-F238E27FC236}">
                <a16:creationId xmlns:a16="http://schemas.microsoft.com/office/drawing/2014/main" id="{A42F9808-0D27-4BDC-B1FF-449CF136DAFF}"/>
              </a:ext>
            </a:extLst>
          </p:cNvPr>
          <p:cNvSpPr/>
          <p:nvPr/>
        </p:nvSpPr>
        <p:spPr>
          <a:xfrm>
            <a:off x="8480881" y="210258"/>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FFC000"/>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实验过程</a:t>
            </a:r>
          </a:p>
        </p:txBody>
      </p:sp>
      <p:sp>
        <p:nvSpPr>
          <p:cNvPr id="39" name="任意多边形 4">
            <a:extLst>
              <a:ext uri="{FF2B5EF4-FFF2-40B4-BE49-F238E27FC236}">
                <a16:creationId xmlns:a16="http://schemas.microsoft.com/office/drawing/2014/main" id="{BC245EB6-0EEB-4BEE-B9B7-145DD092A3C9}"/>
              </a:ext>
            </a:extLst>
          </p:cNvPr>
          <p:cNvSpPr/>
          <p:nvPr/>
        </p:nvSpPr>
        <p:spPr>
          <a:xfrm>
            <a:off x="8480881" y="3490014"/>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ED5D6E"/>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结果心得</a:t>
            </a:r>
          </a:p>
        </p:txBody>
      </p:sp>
    </p:spTree>
    <p:extLst>
      <p:ext uri="{BB962C8B-B14F-4D97-AF65-F5344CB8AC3E}">
        <p14:creationId xmlns:p14="http://schemas.microsoft.com/office/powerpoint/2010/main" val="18193216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par>
                                <p:cTn id="10" presetID="8" presetClass="emph" presetSubtype="0" fill="hold" grpId="1" nodeType="withEffect">
                                  <p:stCondLst>
                                    <p:cond delay="250"/>
                                  </p:stCondLst>
                                  <p:childTnLst>
                                    <p:animRot by="21600000">
                                      <p:cBhvr>
                                        <p:cTn id="11" dur="1000" fill="hold"/>
                                        <p:tgtEl>
                                          <p:spTgt spid="36"/>
                                        </p:tgtEl>
                                        <p:attrNameLst>
                                          <p:attrName>r</p:attrName>
                                        </p:attrNameLst>
                                      </p:cBhvr>
                                    </p:animRot>
                                  </p:childTnLst>
                                </p:cTn>
                              </p:par>
                              <p:par>
                                <p:cTn id="12" presetID="53" presetClass="entr" presetSubtype="16" fill="hold" grpId="0" nodeType="withEffect">
                                  <p:stCondLst>
                                    <p:cond delay="750"/>
                                  </p:stCondLst>
                                  <p:childTnLst>
                                    <p:set>
                                      <p:cBhvr>
                                        <p:cTn id="13" dur="1" fill="hold">
                                          <p:stCondLst>
                                            <p:cond delay="0"/>
                                          </p:stCondLst>
                                        </p:cTn>
                                        <p:tgtEl>
                                          <p:spTgt spid="37"/>
                                        </p:tgtEl>
                                        <p:attrNameLst>
                                          <p:attrName>style.visibility</p:attrName>
                                        </p:attrNameLst>
                                      </p:cBhvr>
                                      <p:to>
                                        <p:strVal val="visible"/>
                                      </p:to>
                                    </p:set>
                                    <p:anim calcmode="lin" valueType="num">
                                      <p:cBhvr>
                                        <p:cTn id="14" dur="1000" fill="hold"/>
                                        <p:tgtEl>
                                          <p:spTgt spid="37"/>
                                        </p:tgtEl>
                                        <p:attrNameLst>
                                          <p:attrName>ppt_w</p:attrName>
                                        </p:attrNameLst>
                                      </p:cBhvr>
                                      <p:tavLst>
                                        <p:tav tm="0">
                                          <p:val>
                                            <p:fltVal val="0"/>
                                          </p:val>
                                        </p:tav>
                                        <p:tav tm="100000">
                                          <p:val>
                                            <p:strVal val="#ppt_w"/>
                                          </p:val>
                                        </p:tav>
                                      </p:tavLst>
                                    </p:anim>
                                    <p:anim calcmode="lin" valueType="num">
                                      <p:cBhvr>
                                        <p:cTn id="15" dur="1000" fill="hold"/>
                                        <p:tgtEl>
                                          <p:spTgt spid="37"/>
                                        </p:tgtEl>
                                        <p:attrNameLst>
                                          <p:attrName>ppt_h</p:attrName>
                                        </p:attrNameLst>
                                      </p:cBhvr>
                                      <p:tavLst>
                                        <p:tav tm="0">
                                          <p:val>
                                            <p:fltVal val="0"/>
                                          </p:val>
                                        </p:tav>
                                        <p:tav tm="100000">
                                          <p:val>
                                            <p:strVal val="#ppt_h"/>
                                          </p:val>
                                        </p:tav>
                                      </p:tavLst>
                                    </p:anim>
                                    <p:animEffect transition="in" filter="fade">
                                      <p:cBhvr>
                                        <p:cTn id="16" dur="1000"/>
                                        <p:tgtEl>
                                          <p:spTgt spid="37"/>
                                        </p:tgtEl>
                                      </p:cBhvr>
                                    </p:animEffect>
                                  </p:childTnLst>
                                </p:cTn>
                              </p:par>
                              <p:par>
                                <p:cTn id="17" presetID="8" presetClass="emph" presetSubtype="0" fill="hold" grpId="1" nodeType="withEffect">
                                  <p:stCondLst>
                                    <p:cond delay="750"/>
                                  </p:stCondLst>
                                  <p:childTnLst>
                                    <p:animRot by="21600000">
                                      <p:cBhvr>
                                        <p:cTn id="18" dur="1000" fill="hold"/>
                                        <p:tgtEl>
                                          <p:spTgt spid="37"/>
                                        </p:tgtEl>
                                        <p:attrNameLst>
                                          <p:attrName>r</p:attrName>
                                        </p:attrNameLst>
                                      </p:cBhvr>
                                    </p:animRot>
                                  </p:childTnLst>
                                </p:cTn>
                              </p:par>
                              <p:par>
                                <p:cTn id="19" presetID="53" presetClass="entr" presetSubtype="16" fill="hold" grpId="0" nodeType="withEffect">
                                  <p:stCondLst>
                                    <p:cond delay="1250"/>
                                  </p:stCondLst>
                                  <p:childTnLst>
                                    <p:set>
                                      <p:cBhvr>
                                        <p:cTn id="20" dur="1" fill="hold">
                                          <p:stCondLst>
                                            <p:cond delay="0"/>
                                          </p:stCondLst>
                                        </p:cTn>
                                        <p:tgtEl>
                                          <p:spTgt spid="38"/>
                                        </p:tgtEl>
                                        <p:attrNameLst>
                                          <p:attrName>style.visibility</p:attrName>
                                        </p:attrNameLst>
                                      </p:cBhvr>
                                      <p:to>
                                        <p:strVal val="visible"/>
                                      </p:to>
                                    </p:set>
                                    <p:anim calcmode="lin" valueType="num">
                                      <p:cBhvr>
                                        <p:cTn id="21" dur="1000" fill="hold"/>
                                        <p:tgtEl>
                                          <p:spTgt spid="38"/>
                                        </p:tgtEl>
                                        <p:attrNameLst>
                                          <p:attrName>ppt_w</p:attrName>
                                        </p:attrNameLst>
                                      </p:cBhvr>
                                      <p:tavLst>
                                        <p:tav tm="0">
                                          <p:val>
                                            <p:fltVal val="0"/>
                                          </p:val>
                                        </p:tav>
                                        <p:tav tm="100000">
                                          <p:val>
                                            <p:strVal val="#ppt_w"/>
                                          </p:val>
                                        </p:tav>
                                      </p:tavLst>
                                    </p:anim>
                                    <p:anim calcmode="lin" valueType="num">
                                      <p:cBhvr>
                                        <p:cTn id="22" dur="1000" fill="hold"/>
                                        <p:tgtEl>
                                          <p:spTgt spid="38"/>
                                        </p:tgtEl>
                                        <p:attrNameLst>
                                          <p:attrName>ppt_h</p:attrName>
                                        </p:attrNameLst>
                                      </p:cBhvr>
                                      <p:tavLst>
                                        <p:tav tm="0">
                                          <p:val>
                                            <p:fltVal val="0"/>
                                          </p:val>
                                        </p:tav>
                                        <p:tav tm="100000">
                                          <p:val>
                                            <p:strVal val="#ppt_h"/>
                                          </p:val>
                                        </p:tav>
                                      </p:tavLst>
                                    </p:anim>
                                    <p:animEffect transition="in" filter="fade">
                                      <p:cBhvr>
                                        <p:cTn id="23" dur="1000"/>
                                        <p:tgtEl>
                                          <p:spTgt spid="38"/>
                                        </p:tgtEl>
                                      </p:cBhvr>
                                    </p:animEffect>
                                  </p:childTnLst>
                                </p:cTn>
                              </p:par>
                              <p:par>
                                <p:cTn id="24" presetID="8" presetClass="emph" presetSubtype="0" fill="hold" grpId="1" nodeType="withEffect">
                                  <p:stCondLst>
                                    <p:cond delay="1250"/>
                                  </p:stCondLst>
                                  <p:childTnLst>
                                    <p:animRot by="21600000">
                                      <p:cBhvr>
                                        <p:cTn id="25" dur="1000" fill="hold"/>
                                        <p:tgtEl>
                                          <p:spTgt spid="38"/>
                                        </p:tgtEl>
                                        <p:attrNameLst>
                                          <p:attrName>r</p:attrName>
                                        </p:attrNameLst>
                                      </p:cBhvr>
                                    </p:animRot>
                                  </p:childTnLst>
                                </p:cTn>
                              </p:par>
                              <p:par>
                                <p:cTn id="26" presetID="53" presetClass="entr" presetSubtype="16" fill="hold" grpId="0" nodeType="withEffect">
                                  <p:stCondLst>
                                    <p:cond delay="1750"/>
                                  </p:stCondLst>
                                  <p:childTnLst>
                                    <p:set>
                                      <p:cBhvr>
                                        <p:cTn id="27" dur="1" fill="hold">
                                          <p:stCondLst>
                                            <p:cond delay="0"/>
                                          </p:stCondLst>
                                        </p:cTn>
                                        <p:tgtEl>
                                          <p:spTgt spid="39"/>
                                        </p:tgtEl>
                                        <p:attrNameLst>
                                          <p:attrName>style.visibility</p:attrName>
                                        </p:attrNameLst>
                                      </p:cBhvr>
                                      <p:to>
                                        <p:strVal val="visible"/>
                                      </p:to>
                                    </p:set>
                                    <p:anim calcmode="lin" valueType="num">
                                      <p:cBhvr>
                                        <p:cTn id="28" dur="1000" fill="hold"/>
                                        <p:tgtEl>
                                          <p:spTgt spid="39"/>
                                        </p:tgtEl>
                                        <p:attrNameLst>
                                          <p:attrName>ppt_w</p:attrName>
                                        </p:attrNameLst>
                                      </p:cBhvr>
                                      <p:tavLst>
                                        <p:tav tm="0">
                                          <p:val>
                                            <p:fltVal val="0"/>
                                          </p:val>
                                        </p:tav>
                                        <p:tav tm="100000">
                                          <p:val>
                                            <p:strVal val="#ppt_w"/>
                                          </p:val>
                                        </p:tav>
                                      </p:tavLst>
                                    </p:anim>
                                    <p:anim calcmode="lin" valueType="num">
                                      <p:cBhvr>
                                        <p:cTn id="29" dur="1000" fill="hold"/>
                                        <p:tgtEl>
                                          <p:spTgt spid="39"/>
                                        </p:tgtEl>
                                        <p:attrNameLst>
                                          <p:attrName>ppt_h</p:attrName>
                                        </p:attrNameLst>
                                      </p:cBhvr>
                                      <p:tavLst>
                                        <p:tav tm="0">
                                          <p:val>
                                            <p:fltVal val="0"/>
                                          </p:val>
                                        </p:tav>
                                        <p:tav tm="100000">
                                          <p:val>
                                            <p:strVal val="#ppt_h"/>
                                          </p:val>
                                        </p:tav>
                                      </p:tavLst>
                                    </p:anim>
                                    <p:animEffect transition="in" filter="fade">
                                      <p:cBhvr>
                                        <p:cTn id="30" dur="1000"/>
                                        <p:tgtEl>
                                          <p:spTgt spid="39"/>
                                        </p:tgtEl>
                                      </p:cBhvr>
                                    </p:animEffect>
                                  </p:childTnLst>
                                </p:cTn>
                              </p:par>
                              <p:par>
                                <p:cTn id="31" presetID="8" presetClass="emph" presetSubtype="0" fill="hold" grpId="1" nodeType="withEffect">
                                  <p:stCondLst>
                                    <p:cond delay="1750"/>
                                  </p:stCondLst>
                                  <p:childTnLst>
                                    <p:animRot by="21600000">
                                      <p:cBhvr>
                                        <p:cTn id="32" dur="1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10701172" y="5478011"/>
            <a:ext cx="1492416" cy="1485376"/>
          </a:xfrm>
          <a:prstGeom prst="rect">
            <a:avLst/>
          </a:prstGeom>
        </p:spPr>
      </p:pic>
      <p:sp>
        <p:nvSpPr>
          <p:cNvPr id="2" name="文本框 1">
            <a:extLst>
              <a:ext uri="{FF2B5EF4-FFF2-40B4-BE49-F238E27FC236}">
                <a16:creationId xmlns:a16="http://schemas.microsoft.com/office/drawing/2014/main" id="{747931DA-7F27-496E-98B6-D5551D8BF0E9}"/>
              </a:ext>
            </a:extLst>
          </p:cNvPr>
          <p:cNvSpPr txBox="1"/>
          <p:nvPr/>
        </p:nvSpPr>
        <p:spPr>
          <a:xfrm>
            <a:off x="1600755" y="1521204"/>
            <a:ext cx="2908300" cy="461665"/>
          </a:xfrm>
          <a:prstGeom prst="rect">
            <a:avLst/>
          </a:prstGeom>
          <a:noFill/>
        </p:spPr>
        <p:txBody>
          <a:bodyPr wrap="square" rtlCol="0">
            <a:spAutoFit/>
          </a:bodyPr>
          <a:lstStyle/>
          <a:p>
            <a:pPr algn="ctr"/>
            <a:r>
              <a:rPr lang="zh-CN" altLang="en-US" sz="2400" b="1" dirty="0"/>
              <a:t>粗调控制模块</a:t>
            </a:r>
            <a:endParaRPr lang="zh-CN" altLang="en-US" sz="2400" dirty="0"/>
          </a:p>
        </p:txBody>
      </p:sp>
      <p:pic>
        <p:nvPicPr>
          <p:cNvPr id="9" name="图片 8">
            <a:extLst>
              <a:ext uri="{FF2B5EF4-FFF2-40B4-BE49-F238E27FC236}">
                <a16:creationId xmlns:a16="http://schemas.microsoft.com/office/drawing/2014/main" id="{E23C486C-DB8B-41EE-B3B9-1AA33982686C}"/>
              </a:ext>
            </a:extLst>
          </p:cNvPr>
          <p:cNvPicPr/>
          <p:nvPr/>
        </p:nvPicPr>
        <p:blipFill>
          <a:blip r:embed="rId4"/>
          <a:stretch>
            <a:fillRect/>
          </a:stretch>
        </p:blipFill>
        <p:spPr>
          <a:xfrm>
            <a:off x="712311" y="2193082"/>
            <a:ext cx="4532789" cy="3613785"/>
          </a:xfrm>
          <a:prstGeom prst="rect">
            <a:avLst/>
          </a:prstGeom>
          <a:noFill/>
          <a:ln>
            <a:noFill/>
          </a:ln>
        </p:spPr>
      </p:pic>
      <p:sp>
        <p:nvSpPr>
          <p:cNvPr id="14" name="文本框 13">
            <a:extLst>
              <a:ext uri="{FF2B5EF4-FFF2-40B4-BE49-F238E27FC236}">
                <a16:creationId xmlns:a16="http://schemas.microsoft.com/office/drawing/2014/main" id="{E988A949-A962-44F9-86FB-D82B4D437B0F}"/>
              </a:ext>
            </a:extLst>
          </p:cNvPr>
          <p:cNvSpPr txBox="1"/>
          <p:nvPr/>
        </p:nvSpPr>
        <p:spPr>
          <a:xfrm>
            <a:off x="6788151" y="1521203"/>
            <a:ext cx="2908300" cy="461665"/>
          </a:xfrm>
          <a:prstGeom prst="rect">
            <a:avLst/>
          </a:prstGeom>
          <a:noFill/>
        </p:spPr>
        <p:txBody>
          <a:bodyPr wrap="square" rtlCol="0">
            <a:spAutoFit/>
          </a:bodyPr>
          <a:lstStyle/>
          <a:p>
            <a:pPr algn="ctr"/>
            <a:r>
              <a:rPr lang="zh-CN" altLang="en-US" sz="2400" b="1" dirty="0"/>
              <a:t>细调控制模块</a:t>
            </a:r>
            <a:endParaRPr lang="zh-CN" altLang="en-US" sz="2400" dirty="0"/>
          </a:p>
        </p:txBody>
      </p:sp>
      <p:pic>
        <p:nvPicPr>
          <p:cNvPr id="15" name="图片 14">
            <a:extLst>
              <a:ext uri="{FF2B5EF4-FFF2-40B4-BE49-F238E27FC236}">
                <a16:creationId xmlns:a16="http://schemas.microsoft.com/office/drawing/2014/main" id="{77BCB0B5-1DA6-4E4F-974C-4B2D1AB2CDD9}"/>
              </a:ext>
            </a:extLst>
          </p:cNvPr>
          <p:cNvPicPr/>
          <p:nvPr/>
        </p:nvPicPr>
        <p:blipFill>
          <a:blip r:embed="rId5"/>
          <a:stretch>
            <a:fillRect/>
          </a:stretch>
        </p:blipFill>
        <p:spPr>
          <a:xfrm>
            <a:off x="5982811" y="2193081"/>
            <a:ext cx="4939189" cy="3613786"/>
          </a:xfrm>
          <a:prstGeom prst="rect">
            <a:avLst/>
          </a:prstGeom>
          <a:noFill/>
          <a:ln>
            <a:noFill/>
          </a:ln>
        </p:spPr>
      </p:pic>
    </p:spTree>
    <p:extLst>
      <p:ext uri="{BB962C8B-B14F-4D97-AF65-F5344CB8AC3E}">
        <p14:creationId xmlns:p14="http://schemas.microsoft.com/office/powerpoint/2010/main" val="13278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07A4BE-15FB-4EE5-8E9F-3BB818654C71}"/>
              </a:ext>
            </a:extLst>
          </p:cNvPr>
          <p:cNvPicPr>
            <a:picLocks noChangeAspect="1"/>
          </p:cNvPicPr>
          <p:nvPr/>
        </p:nvPicPr>
        <p:blipFill>
          <a:blip r:embed="rId3"/>
          <a:stretch>
            <a:fillRect/>
          </a:stretch>
        </p:blipFill>
        <p:spPr>
          <a:xfrm>
            <a:off x="884919" y="5478011"/>
            <a:ext cx="4290331" cy="749486"/>
          </a:xfrm>
          <a:prstGeom prst="rect">
            <a:avLst/>
          </a:prstGeom>
        </p:spPr>
      </p:pic>
      <p:sp>
        <p:nvSpPr>
          <p:cNvPr id="19" name="文本框 4"/>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kern="0" dirty="0">
                <a:solidFill>
                  <a:srgbClr val="30B9EC"/>
                </a:solidFill>
                <a:latin typeface="+mj-lt"/>
                <a:ea typeface="微软雅黑" panose="020B0503020204020204" charset="-122"/>
                <a:cs typeface="Impact" panose="020B0806030902050204"/>
              </a:rPr>
              <a:t>软件程序各模块分析</a:t>
            </a:r>
            <a:endPar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endParaRPr>
          </a:p>
        </p:txBody>
      </p:sp>
      <p:sp>
        <p:nvSpPr>
          <p:cNvPr id="11"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47931DA-7F27-496E-98B6-D5551D8BF0E9}"/>
              </a:ext>
            </a:extLst>
          </p:cNvPr>
          <p:cNvSpPr txBox="1"/>
          <p:nvPr/>
        </p:nvSpPr>
        <p:spPr>
          <a:xfrm>
            <a:off x="1289605" y="1521204"/>
            <a:ext cx="2908300" cy="461665"/>
          </a:xfrm>
          <a:prstGeom prst="rect">
            <a:avLst/>
          </a:prstGeom>
          <a:noFill/>
        </p:spPr>
        <p:txBody>
          <a:bodyPr wrap="square" rtlCol="0">
            <a:spAutoFit/>
          </a:bodyPr>
          <a:lstStyle/>
          <a:p>
            <a:pPr algn="ctr"/>
            <a:r>
              <a:rPr lang="en-US" altLang="zh-CN" sz="2400" b="1" dirty="0"/>
              <a:t>PID</a:t>
            </a:r>
            <a:r>
              <a:rPr lang="zh-CN" altLang="en-US" sz="2400" b="1" dirty="0"/>
              <a:t>算法控制模块</a:t>
            </a:r>
            <a:endParaRPr lang="zh-CN" altLang="en-US" sz="2400" dirty="0"/>
          </a:p>
        </p:txBody>
      </p:sp>
      <p:pic>
        <p:nvPicPr>
          <p:cNvPr id="4" name="图片 3">
            <a:extLst>
              <a:ext uri="{FF2B5EF4-FFF2-40B4-BE49-F238E27FC236}">
                <a16:creationId xmlns:a16="http://schemas.microsoft.com/office/drawing/2014/main" id="{7BEDA29E-E641-4F9F-B58F-DF0B4AC59D01}"/>
              </a:ext>
            </a:extLst>
          </p:cNvPr>
          <p:cNvPicPr>
            <a:picLocks noChangeAspect="1"/>
          </p:cNvPicPr>
          <p:nvPr/>
        </p:nvPicPr>
        <p:blipFill>
          <a:blip r:embed="rId4"/>
          <a:stretch>
            <a:fillRect/>
          </a:stretch>
        </p:blipFill>
        <p:spPr>
          <a:xfrm>
            <a:off x="111125" y="2031502"/>
            <a:ext cx="6194425" cy="3886698"/>
          </a:xfrm>
          <a:prstGeom prst="rect">
            <a:avLst/>
          </a:prstGeom>
        </p:spPr>
      </p:pic>
      <p:pic>
        <p:nvPicPr>
          <p:cNvPr id="13" name="图片 12">
            <a:extLst>
              <a:ext uri="{FF2B5EF4-FFF2-40B4-BE49-F238E27FC236}">
                <a16:creationId xmlns:a16="http://schemas.microsoft.com/office/drawing/2014/main" id="{C4669230-40D6-4C6E-AE98-D1031D693A20}"/>
              </a:ext>
            </a:extLst>
          </p:cNvPr>
          <p:cNvPicPr/>
          <p:nvPr/>
        </p:nvPicPr>
        <p:blipFill>
          <a:blip r:embed="rId5"/>
          <a:stretch>
            <a:fillRect/>
          </a:stretch>
        </p:blipFill>
        <p:spPr>
          <a:xfrm>
            <a:off x="6413066" y="5007927"/>
            <a:ext cx="5272405" cy="1138555"/>
          </a:xfrm>
          <a:prstGeom prst="rect">
            <a:avLst/>
          </a:prstGeom>
          <a:noFill/>
          <a:ln>
            <a:noFill/>
          </a:ln>
        </p:spPr>
      </p:pic>
      <p:sp>
        <p:nvSpPr>
          <p:cNvPr id="16" name="文本框 15">
            <a:extLst>
              <a:ext uri="{FF2B5EF4-FFF2-40B4-BE49-F238E27FC236}">
                <a16:creationId xmlns:a16="http://schemas.microsoft.com/office/drawing/2014/main" id="{2B5B582B-0D02-49B1-BA84-DCDA09C43683}"/>
              </a:ext>
            </a:extLst>
          </p:cNvPr>
          <p:cNvSpPr txBox="1"/>
          <p:nvPr/>
        </p:nvSpPr>
        <p:spPr>
          <a:xfrm>
            <a:off x="7201455" y="1651000"/>
            <a:ext cx="2908300" cy="461665"/>
          </a:xfrm>
          <a:prstGeom prst="rect">
            <a:avLst/>
          </a:prstGeom>
          <a:noFill/>
        </p:spPr>
        <p:txBody>
          <a:bodyPr wrap="square" rtlCol="0">
            <a:spAutoFit/>
          </a:bodyPr>
          <a:lstStyle/>
          <a:p>
            <a:pPr algn="ctr"/>
            <a:r>
              <a:rPr lang="en-US" altLang="zh-CN" sz="2400" b="1" dirty="0"/>
              <a:t>PID</a:t>
            </a:r>
            <a:r>
              <a:rPr lang="zh-CN" altLang="en-US" sz="2400" b="1" dirty="0"/>
              <a:t>算法控制模块</a:t>
            </a:r>
            <a:endParaRPr lang="zh-CN" altLang="en-US" sz="2400" dirty="0"/>
          </a:p>
        </p:txBody>
      </p:sp>
      <p:sp>
        <p:nvSpPr>
          <p:cNvPr id="7" name="文本框 6">
            <a:extLst>
              <a:ext uri="{FF2B5EF4-FFF2-40B4-BE49-F238E27FC236}">
                <a16:creationId xmlns:a16="http://schemas.microsoft.com/office/drawing/2014/main" id="{C5CACFA8-EBA5-41E5-A7C4-447DBE72FE98}"/>
              </a:ext>
            </a:extLst>
          </p:cNvPr>
          <p:cNvSpPr txBox="1"/>
          <p:nvPr/>
        </p:nvSpPr>
        <p:spPr>
          <a:xfrm>
            <a:off x="6488711" y="2294790"/>
            <a:ext cx="4958669" cy="2948179"/>
          </a:xfrm>
          <a:prstGeom prst="rect">
            <a:avLst/>
          </a:prstGeom>
          <a:noFill/>
        </p:spPr>
        <p:txBody>
          <a:bodyPr wrap="square" rtlCol="0">
            <a:spAutoFit/>
          </a:bodyPr>
          <a:lstStyle/>
          <a:p>
            <a:pPr>
              <a:lnSpc>
                <a:spcPct val="150000"/>
              </a:lnSpc>
            </a:pPr>
            <a:r>
              <a:rPr lang="en-US" altLang="zh-CN" dirty="0"/>
              <a:t>       PID </a:t>
            </a:r>
            <a:r>
              <a:rPr lang="zh-CN" altLang="zh-CN" dirty="0"/>
              <a:t>的作用是进行一个细微的修正，这个修正值需要一个较为精细的计算，其中</a:t>
            </a:r>
            <a:r>
              <a:rPr lang="en-US" altLang="zh-CN" dirty="0"/>
              <a:t>PID </a:t>
            </a:r>
            <a:r>
              <a:rPr lang="zh-CN" altLang="zh-CN" dirty="0"/>
              <a:t>由比例控制、微分控制、积分控制组成，通过数学近似对于数值计算冗杂的微分与积分做了简便处理。而对于</a:t>
            </a:r>
            <a:r>
              <a:rPr lang="en-US" altLang="zh-CN" dirty="0"/>
              <a:t> PID</a:t>
            </a:r>
            <a:r>
              <a:rPr lang="zh-CN" altLang="zh-CN" dirty="0"/>
              <a:t>的估计的系数值，我们采用逐一调试观察收敛情况的思路进行调试。</a:t>
            </a:r>
          </a:p>
          <a:p>
            <a:pPr>
              <a:lnSpc>
                <a:spcPct val="150000"/>
              </a:lnSpc>
            </a:pPr>
            <a:endParaRPr lang="zh-CN" altLang="en-US" dirty="0"/>
          </a:p>
        </p:txBody>
      </p:sp>
      <p:pic>
        <p:nvPicPr>
          <p:cNvPr id="12" name="图片 11"/>
          <p:cNvPicPr>
            <a:picLocks noChangeAspect="1"/>
          </p:cNvPicPr>
          <p:nvPr/>
        </p:nvPicPr>
        <p:blipFill>
          <a:blip r:embed="rId6"/>
          <a:stretch>
            <a:fillRect/>
          </a:stretch>
        </p:blipFill>
        <p:spPr>
          <a:xfrm>
            <a:off x="10751972" y="5490819"/>
            <a:ext cx="1492416" cy="1485376"/>
          </a:xfrm>
          <a:prstGeom prst="rect">
            <a:avLst/>
          </a:prstGeom>
        </p:spPr>
      </p:pic>
    </p:spTree>
    <p:extLst>
      <p:ext uri="{BB962C8B-B14F-4D97-AF65-F5344CB8AC3E}">
        <p14:creationId xmlns:p14="http://schemas.microsoft.com/office/powerpoint/2010/main" val="171802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sp>
        <p:nvSpPr>
          <p:cNvPr id="3" name="文本框 2">
            <a:extLst>
              <a:ext uri="{FF2B5EF4-FFF2-40B4-BE49-F238E27FC236}">
                <a16:creationId xmlns:a16="http://schemas.microsoft.com/office/drawing/2014/main" id="{D2A3141E-46C5-4627-B7C3-91C414487458}"/>
              </a:ext>
            </a:extLst>
          </p:cNvPr>
          <p:cNvSpPr txBox="1"/>
          <p:nvPr/>
        </p:nvSpPr>
        <p:spPr>
          <a:xfrm>
            <a:off x="7466707" y="1213051"/>
            <a:ext cx="2623539" cy="498598"/>
          </a:xfrm>
          <a:prstGeom prst="rect">
            <a:avLst/>
          </a:prstGeom>
          <a:noFill/>
        </p:spPr>
        <p:txBody>
          <a:bodyPr wrap="square" rtlCol="0">
            <a:spAutoFit/>
          </a:bodyPr>
          <a:lstStyle/>
          <a:p>
            <a:pPr algn="ctr">
              <a:lnSpc>
                <a:spcPct val="150000"/>
              </a:lnSpc>
            </a:pPr>
            <a:r>
              <a:rPr lang="zh-CN" altLang="en-US" sz="2000" b="1" dirty="0"/>
              <a:t>积分误差：如图</a:t>
            </a:r>
          </a:p>
        </p:txBody>
      </p:sp>
      <p:pic>
        <p:nvPicPr>
          <p:cNvPr id="4" name="图片 3">
            <a:extLst>
              <a:ext uri="{FF2B5EF4-FFF2-40B4-BE49-F238E27FC236}">
                <a16:creationId xmlns:a16="http://schemas.microsoft.com/office/drawing/2014/main" id="{B18C47FB-ACFE-43FB-93E0-2CDEEA87E2C7}"/>
              </a:ext>
            </a:extLst>
          </p:cNvPr>
          <p:cNvPicPr/>
          <p:nvPr/>
        </p:nvPicPr>
        <p:blipFill>
          <a:blip r:embed="rId2"/>
          <a:stretch>
            <a:fillRect/>
          </a:stretch>
        </p:blipFill>
        <p:spPr>
          <a:xfrm>
            <a:off x="717391" y="1710818"/>
            <a:ext cx="4870609" cy="3718242"/>
          </a:xfrm>
          <a:prstGeom prst="rect">
            <a:avLst/>
          </a:prstGeom>
          <a:noFill/>
          <a:ln>
            <a:noFill/>
          </a:ln>
        </p:spPr>
      </p:pic>
      <p:sp>
        <p:nvSpPr>
          <p:cNvPr id="5" name="文本框 4">
            <a:extLst>
              <a:ext uri="{FF2B5EF4-FFF2-40B4-BE49-F238E27FC236}">
                <a16:creationId xmlns:a16="http://schemas.microsoft.com/office/drawing/2014/main" id="{296297CA-5B45-45B9-85B0-ACDB60160C98}"/>
              </a:ext>
            </a:extLst>
          </p:cNvPr>
          <p:cNvSpPr txBox="1"/>
          <p:nvPr/>
        </p:nvSpPr>
        <p:spPr>
          <a:xfrm>
            <a:off x="1897411" y="1179641"/>
            <a:ext cx="2204439" cy="498598"/>
          </a:xfrm>
          <a:prstGeom prst="rect">
            <a:avLst/>
          </a:prstGeom>
          <a:noFill/>
        </p:spPr>
        <p:txBody>
          <a:bodyPr wrap="square" rtlCol="0">
            <a:spAutoFit/>
          </a:bodyPr>
          <a:lstStyle/>
          <a:p>
            <a:pPr algn="ctr">
              <a:lnSpc>
                <a:spcPct val="150000"/>
              </a:lnSpc>
            </a:pPr>
            <a:r>
              <a:rPr lang="zh-CN" altLang="en-US" sz="2000" b="1" dirty="0"/>
              <a:t>比例误差：如图</a:t>
            </a:r>
          </a:p>
        </p:txBody>
      </p:sp>
      <p:pic>
        <p:nvPicPr>
          <p:cNvPr id="6" name="图片 5">
            <a:extLst>
              <a:ext uri="{FF2B5EF4-FFF2-40B4-BE49-F238E27FC236}">
                <a16:creationId xmlns:a16="http://schemas.microsoft.com/office/drawing/2014/main" id="{BB7BAAA2-C19F-4124-967A-4C5D294AA321}"/>
              </a:ext>
            </a:extLst>
          </p:cNvPr>
          <p:cNvPicPr/>
          <p:nvPr/>
        </p:nvPicPr>
        <p:blipFill>
          <a:blip r:embed="rId3"/>
          <a:stretch>
            <a:fillRect/>
          </a:stretch>
        </p:blipFill>
        <p:spPr>
          <a:xfrm>
            <a:off x="6006304" y="1603375"/>
            <a:ext cx="5823746" cy="3825685"/>
          </a:xfrm>
          <a:prstGeom prst="rect">
            <a:avLst/>
          </a:prstGeom>
          <a:noFill/>
          <a:ln>
            <a:noFill/>
          </a:ln>
        </p:spPr>
      </p:pic>
    </p:spTree>
    <p:extLst>
      <p:ext uri="{BB962C8B-B14F-4D97-AF65-F5344CB8AC3E}">
        <p14:creationId xmlns:p14="http://schemas.microsoft.com/office/powerpoint/2010/main" val="345315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2A3141E-46C5-4627-B7C3-91C414487458}"/>
                  </a:ext>
                </a:extLst>
              </p:cNvPr>
              <p:cNvSpPr txBox="1"/>
              <p:nvPr/>
            </p:nvSpPr>
            <p:spPr>
              <a:xfrm>
                <a:off x="7169816" y="1014249"/>
                <a:ext cx="4026793" cy="2636427"/>
              </a:xfrm>
              <a:prstGeom prst="rect">
                <a:avLst/>
              </a:prstGeom>
              <a:noFill/>
            </p:spPr>
            <p:txBody>
              <a:bodyPr wrap="square" rtlCol="0">
                <a:spAutoFit/>
              </a:bodyPr>
              <a:lstStyle/>
              <a:p>
                <a:pPr algn="ctr">
                  <a:lnSpc>
                    <a:spcPct val="150000"/>
                  </a:lnSpc>
                </a:pPr>
                <a:r>
                  <a:rPr lang="en-US" altLang="zh-CN" sz="2000" b="1" dirty="0"/>
                  <a:t>PID</a:t>
                </a:r>
                <a:r>
                  <a:rPr lang="zh-CN" altLang="en-US" sz="2000" b="1" dirty="0"/>
                  <a:t>值合成</a:t>
                </a:r>
                <a:endParaRPr lang="en-US" altLang="zh-CN" sz="2000" b="1" dirty="0"/>
              </a:p>
              <a:p>
                <a:pPr algn="ct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u</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r>
                        <a:rPr lang="en-US" altLang="zh-CN">
                          <a:latin typeface="Cambria Math" panose="02040503050406030204" pitchFamily="18" charset="0"/>
                        </a:rPr>
                        <m:t>=</m:t>
                      </m:r>
                      <m:r>
                        <m:rPr>
                          <m:sty m:val="p"/>
                        </m:rPr>
                        <a:rPr lang="en-US" altLang="zh-CN">
                          <a:latin typeface="Cambria Math" panose="02040503050406030204" pitchFamily="18" charset="0"/>
                        </a:rPr>
                        <m:t>MV</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𝑝</m:t>
                          </m:r>
                        </m:sub>
                      </m:sSub>
                      <m:r>
                        <a:rPr lang="en-US" altLang="zh-CN" i="1">
                          <a:latin typeface="Cambria Math" panose="02040503050406030204" pitchFamily="18" charset="0"/>
                        </a:rPr>
                        <m:t>∗</m:t>
                      </m:r>
                      <m:r>
                        <a:rPr lang="en-US" altLang="zh-CN" i="1">
                          <a:latin typeface="Cambria Math" panose="02040503050406030204" pitchFamily="18" charset="0"/>
                        </a:rPr>
                        <m:t>𝑅𝑎𝑡𝑖𝑜</m:t>
                      </m:r>
                      <m:r>
                        <a:rPr lang="en-US" altLang="zh-CN" i="1">
                          <a:latin typeface="Cambria Math" panose="02040503050406030204" pitchFamily="18" charset="0"/>
                        </a:rPr>
                        <m:t>_</m:t>
                      </m:r>
                      <m:r>
                        <a:rPr lang="en-US" altLang="zh-CN" i="1">
                          <a:latin typeface="Cambria Math" panose="02040503050406030204" pitchFamily="18" charset="0"/>
                        </a:rPr>
                        <m:t>𝑒𝑟𝑟𝑜𝑟</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𝐼𝑛𝑡𝑒𝑔𝑟𝑎𝑙</m:t>
                      </m:r>
                      <m:r>
                        <a:rPr lang="en-US" altLang="zh-CN" i="1">
                          <a:latin typeface="Cambria Math" panose="02040503050406030204" pitchFamily="18" charset="0"/>
                        </a:rPr>
                        <m:t>_</m:t>
                      </m:r>
                      <m:r>
                        <a:rPr lang="en-US" altLang="zh-CN" i="1">
                          <a:latin typeface="Cambria Math" panose="02040503050406030204" pitchFamily="18" charset="0"/>
                        </a:rPr>
                        <m:t>𝑒𝑟𝑟𝑜𝑟</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𝑑</m:t>
                          </m:r>
                        </m:sub>
                      </m:sSub>
                      <m:r>
                        <a:rPr lang="en-US" altLang="zh-CN" i="1">
                          <a:latin typeface="Cambria Math" panose="02040503050406030204" pitchFamily="18" charset="0"/>
                        </a:rPr>
                        <m:t>∗</m:t>
                      </m:r>
                      <m:r>
                        <a:rPr lang="en-US" altLang="zh-CN" i="1">
                          <a:latin typeface="Cambria Math" panose="02040503050406030204" pitchFamily="18" charset="0"/>
                        </a:rPr>
                        <m:t>𝐷𝑖𝑓𝑓𝑒𝑟𝑒𝑛𝑡𝑖𝑎𝑙</m:t>
                      </m:r>
                      <m:r>
                        <a:rPr lang="en-US" altLang="zh-CN" i="1">
                          <a:latin typeface="Cambria Math" panose="02040503050406030204" pitchFamily="18" charset="0"/>
                        </a:rPr>
                        <m:t>_</m:t>
                      </m:r>
                      <m:r>
                        <a:rPr lang="en-US" altLang="zh-CN" i="1">
                          <a:latin typeface="Cambria Math" panose="02040503050406030204" pitchFamily="18" charset="0"/>
                        </a:rPr>
                        <m:t>𝑒𝑟𝑟𝑜𝑟</m:t>
                      </m:r>
                    </m:oMath>
                  </m:oMathPara>
                </a14:m>
                <a:endParaRPr lang="zh-CN" altLang="zh-CN" dirty="0"/>
              </a:p>
              <a:p>
                <a:pPr algn="ctr">
                  <a:lnSpc>
                    <a:spcPct val="150000"/>
                  </a:lnSpc>
                </a:pPr>
                <a:endParaRPr lang="zh-CN" altLang="en-US" sz="2000" b="1" dirty="0"/>
              </a:p>
            </p:txBody>
          </p:sp>
        </mc:Choice>
        <mc:Fallback xmlns="">
          <p:sp>
            <p:nvSpPr>
              <p:cNvPr id="3" name="文本框 2">
                <a:extLst>
                  <a:ext uri="{FF2B5EF4-FFF2-40B4-BE49-F238E27FC236}">
                    <a16:creationId xmlns:a16="http://schemas.microsoft.com/office/drawing/2014/main" id="{D2A3141E-46C5-4627-B7C3-91C414487458}"/>
                  </a:ext>
                </a:extLst>
              </p:cNvPr>
              <p:cNvSpPr txBox="1">
                <a:spLocks noRot="1" noChangeAspect="1" noMove="1" noResize="1" noEditPoints="1" noAdjustHandles="1" noChangeArrowheads="1" noChangeShapeType="1" noTextEdit="1"/>
              </p:cNvSpPr>
              <p:nvPr/>
            </p:nvSpPr>
            <p:spPr>
              <a:xfrm>
                <a:off x="7169816" y="1014249"/>
                <a:ext cx="4026793" cy="2636427"/>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96297CA-5B45-45B9-85B0-ACDB60160C98}"/>
              </a:ext>
            </a:extLst>
          </p:cNvPr>
          <p:cNvSpPr txBox="1"/>
          <p:nvPr/>
        </p:nvSpPr>
        <p:spPr>
          <a:xfrm>
            <a:off x="2075211" y="1331767"/>
            <a:ext cx="2204439" cy="498598"/>
          </a:xfrm>
          <a:prstGeom prst="rect">
            <a:avLst/>
          </a:prstGeom>
          <a:noFill/>
        </p:spPr>
        <p:txBody>
          <a:bodyPr wrap="square" rtlCol="0">
            <a:spAutoFit/>
          </a:bodyPr>
          <a:lstStyle/>
          <a:p>
            <a:pPr algn="ctr">
              <a:lnSpc>
                <a:spcPct val="150000"/>
              </a:lnSpc>
            </a:pPr>
            <a:r>
              <a:rPr lang="zh-CN" altLang="en-US" sz="2000" b="1" dirty="0"/>
              <a:t>微分误差：如图</a:t>
            </a:r>
          </a:p>
        </p:txBody>
      </p:sp>
      <p:pic>
        <p:nvPicPr>
          <p:cNvPr id="7" name="图片 6">
            <a:extLst>
              <a:ext uri="{FF2B5EF4-FFF2-40B4-BE49-F238E27FC236}">
                <a16:creationId xmlns:a16="http://schemas.microsoft.com/office/drawing/2014/main" id="{CD6A84B6-9746-4019-A511-FB45A911E667}"/>
              </a:ext>
            </a:extLst>
          </p:cNvPr>
          <p:cNvPicPr/>
          <p:nvPr/>
        </p:nvPicPr>
        <p:blipFill>
          <a:blip r:embed="rId3"/>
          <a:stretch>
            <a:fillRect/>
          </a:stretch>
        </p:blipFill>
        <p:spPr>
          <a:xfrm>
            <a:off x="746599" y="1949082"/>
            <a:ext cx="5590701" cy="4465308"/>
          </a:xfrm>
          <a:prstGeom prst="rect">
            <a:avLst/>
          </a:prstGeom>
          <a:noFill/>
          <a:ln>
            <a:noFill/>
          </a:ln>
        </p:spPr>
      </p:pic>
      <p:pic>
        <p:nvPicPr>
          <p:cNvPr id="8" name="图片 7" descr="6">
            <a:extLst>
              <a:ext uri="{FF2B5EF4-FFF2-40B4-BE49-F238E27FC236}">
                <a16:creationId xmlns:a16="http://schemas.microsoft.com/office/drawing/2014/main" id="{D903B4BF-6ED1-4415-8796-AF35225A16E1}"/>
              </a:ext>
            </a:extLst>
          </p:cNvPr>
          <p:cNvPicPr/>
          <p:nvPr/>
        </p:nvPicPr>
        <p:blipFill>
          <a:blip r:embed="rId4"/>
          <a:stretch>
            <a:fillRect/>
          </a:stretch>
        </p:blipFill>
        <p:spPr>
          <a:xfrm>
            <a:off x="6894394" y="3161536"/>
            <a:ext cx="4552595" cy="3252854"/>
          </a:xfrm>
          <a:prstGeom prst="rect">
            <a:avLst/>
          </a:prstGeom>
        </p:spPr>
      </p:pic>
    </p:spTree>
    <p:extLst>
      <p:ext uri="{BB962C8B-B14F-4D97-AF65-F5344CB8AC3E}">
        <p14:creationId xmlns:p14="http://schemas.microsoft.com/office/powerpoint/2010/main" val="104613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1982901" y="443609"/>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误差总结</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D2A3141E-46C5-4627-B7C3-91C414487458}"/>
                  </a:ext>
                </a:extLst>
              </p:cNvPr>
              <p:cNvSpPr txBox="1"/>
              <p:nvPr/>
            </p:nvSpPr>
            <p:spPr>
              <a:xfrm>
                <a:off x="3865102" y="1799931"/>
                <a:ext cx="4463384" cy="3046988"/>
              </a:xfrm>
              <a:prstGeom prst="rect">
                <a:avLst/>
              </a:prstGeom>
              <a:noFill/>
            </p:spPr>
            <p:txBody>
              <a:bodyPr wrap="square" rtlCol="0">
                <a:spAutoFit/>
              </a:bodyPr>
              <a:lstStyle/>
              <a:p>
                <a:pPr algn="ctr">
                  <a:lnSpc>
                    <a:spcPct val="150000"/>
                  </a:lnSpc>
                </a:pPr>
                <a:r>
                  <a:rPr lang="en-US" altLang="zh-CN" sz="2000" b="1" dirty="0"/>
                  <a:t>PID</a:t>
                </a:r>
                <a:r>
                  <a:rPr lang="zh-CN" altLang="en-US" sz="2000" b="1" dirty="0"/>
                  <a:t>值合成</a:t>
                </a:r>
                <a:endParaRPr lang="en-US" altLang="zh-CN" sz="2000" b="1" dirty="0"/>
              </a:p>
              <a:p>
                <a:pPr algn="ctr">
                  <a:lnSpc>
                    <a:spcPct val="150000"/>
                  </a:lnSpc>
                </a:pPr>
                <a14:m>
                  <m:oMathPara xmlns:m="http://schemas.openxmlformats.org/officeDocument/2006/math">
                    <m:oMathParaPr>
                      <m:jc m:val="centerGroup"/>
                    </m:oMathParaPr>
                    <m:oMath xmlns:m="http://schemas.openxmlformats.org/officeDocument/2006/math">
                      <m:r>
                        <m:rPr>
                          <m:nor/>
                        </m:rPr>
                        <a:rPr lang="en-US" altLang="zh-CN"/>
                        <m:t>PID</m:t>
                      </m:r>
                      <m:r>
                        <m:rPr>
                          <m:nor/>
                        </m:rPr>
                        <a:rPr lang="zh-CN" altLang="en-US"/>
                        <m:t>参数设定：</m:t>
                      </m:r>
                    </m:oMath>
                  </m:oMathPara>
                </a14:m>
                <a:endParaRPr lang="zh-CN" altLang="zh-CN" dirty="0"/>
              </a:p>
              <a:p>
                <a:pPr algn="ctr">
                  <a:lnSpc>
                    <a:spcPct val="150000"/>
                  </a:lnSpc>
                </a:pPr>
                <a14:m>
                  <m:oMathPara xmlns:m="http://schemas.openxmlformats.org/officeDocument/2006/math">
                    <m:oMathParaPr>
                      <m:jc m:val="centerGroup"/>
                    </m:oMathParaPr>
                    <m:oMath xmlns:m="http://schemas.openxmlformats.org/officeDocument/2006/math">
                      <m:r>
                        <m:rPr>
                          <m:nor/>
                        </m:rPr>
                        <a:rPr lang="zh-CN" altLang="en-US"/>
                        <m:t>经过多次试验、调试，得到性能较好的</m:t>
                      </m:r>
                      <m:r>
                        <m:rPr>
                          <m:nor/>
                        </m:rPr>
                        <a:rPr lang="en-US" altLang="zh-CN"/>
                        <m:t>PID</m:t>
                      </m:r>
                      <m:r>
                        <m:rPr>
                          <m:nor/>
                        </m:rPr>
                        <a:rPr lang="zh-CN" altLang="en-US"/>
                        <m:t>参数如下：</m:t>
                      </m:r>
                    </m:oMath>
                  </m:oMathPara>
                </a14:m>
                <a:endParaRPr lang="zh-CN" altLang="zh-CN" dirty="0"/>
              </a:p>
              <a:p>
                <a:pPr algn="ctr">
                  <a:lnSpc>
                    <a:spcPct val="150000"/>
                  </a:lnSpc>
                </a:pPr>
                <a14:m>
                  <m:oMathPara xmlns:m="http://schemas.openxmlformats.org/officeDocument/2006/math">
                    <m:oMathParaPr>
                      <m:jc m:val="centerGroup"/>
                    </m:oMathParaPr>
                    <m:oMath xmlns:m="http://schemas.openxmlformats.org/officeDocument/2006/math">
                      <m:r>
                        <m:rPr>
                          <m:nor/>
                        </m:rPr>
                        <a:rPr lang="en-US" altLang="zh-CN" b="1"/>
                        <m:t>Ratio</m:t>
                      </m:r>
                      <m:r>
                        <m:rPr>
                          <m:nor/>
                        </m:rPr>
                        <a:rPr lang="en-US" altLang="zh-CN" b="1"/>
                        <m:t>_</m:t>
                      </m:r>
                      <m:r>
                        <m:rPr>
                          <m:nor/>
                        </m:rPr>
                        <a:rPr lang="en-US" altLang="zh-CN" b="1"/>
                        <m:t>error</m:t>
                      </m:r>
                      <m:r>
                        <m:rPr>
                          <m:nor/>
                        </m:rPr>
                        <a:rPr lang="zh-CN" altLang="en-US" b="1"/>
                        <m:t>参数</m:t>
                      </m:r>
                      <m:r>
                        <m:rPr>
                          <m:nor/>
                        </m:rPr>
                        <a:rPr lang="zh-CN" altLang="en-US"/>
                        <m:t>：</m:t>
                      </m:r>
                      <m:r>
                        <m:rPr>
                          <m:nor/>
                        </m:rPr>
                        <a:rPr lang="en-US" altLang="zh-CN"/>
                        <m:t>7</m:t>
                      </m:r>
                      <m:r>
                        <m:rPr>
                          <m:nor/>
                        </m:rPr>
                        <a:rPr lang="en-US" altLang="zh-CN"/>
                        <m:t>E</m:t>
                      </m:r>
                      <m:r>
                        <m:rPr>
                          <m:nor/>
                        </m:rPr>
                        <a:rPr lang="en-US" altLang="zh-CN"/>
                        <m:t>−6</m:t>
                      </m:r>
                    </m:oMath>
                  </m:oMathPara>
                </a14:m>
                <a:endParaRPr lang="zh-CN" altLang="zh-CN" dirty="0"/>
              </a:p>
              <a:p>
                <a:pPr algn="ctr">
                  <a:lnSpc>
                    <a:spcPct val="150000"/>
                  </a:lnSpc>
                </a:pPr>
                <a14:m>
                  <m:oMathPara xmlns:m="http://schemas.openxmlformats.org/officeDocument/2006/math">
                    <m:oMathParaPr>
                      <m:jc m:val="centerGroup"/>
                    </m:oMathParaPr>
                    <m:oMath xmlns:m="http://schemas.openxmlformats.org/officeDocument/2006/math">
                      <m:r>
                        <m:rPr>
                          <m:nor/>
                        </m:rPr>
                        <a:rPr lang="en-US" altLang="zh-CN" b="1"/>
                        <m:t>Integer</m:t>
                      </m:r>
                      <m:r>
                        <m:rPr>
                          <m:nor/>
                        </m:rPr>
                        <a:rPr lang="en-US" altLang="zh-CN" b="1"/>
                        <m:t>_</m:t>
                      </m:r>
                      <m:r>
                        <m:rPr>
                          <m:nor/>
                        </m:rPr>
                        <a:rPr lang="en-US" altLang="zh-CN" b="1"/>
                        <m:t>error</m:t>
                      </m:r>
                      <m:r>
                        <m:rPr>
                          <m:nor/>
                        </m:rPr>
                        <a:rPr lang="zh-CN" altLang="en-US" b="1"/>
                        <m:t>参数</m:t>
                      </m:r>
                      <m:r>
                        <m:rPr>
                          <m:nor/>
                        </m:rPr>
                        <a:rPr lang="zh-CN" altLang="en-US"/>
                        <m:t>：</m:t>
                      </m:r>
                      <m:r>
                        <m:rPr>
                          <m:nor/>
                        </m:rPr>
                        <a:rPr lang="en-US" altLang="zh-CN"/>
                        <m:t>7</m:t>
                      </m:r>
                      <m:r>
                        <m:rPr>
                          <m:nor/>
                        </m:rPr>
                        <a:rPr lang="en-US" altLang="zh-CN"/>
                        <m:t>E</m:t>
                      </m:r>
                      <m:r>
                        <m:rPr>
                          <m:nor/>
                        </m:rPr>
                        <a:rPr lang="en-US" altLang="zh-CN"/>
                        <m:t>−8</m:t>
                      </m:r>
                    </m:oMath>
                  </m:oMathPara>
                </a14:m>
                <a:endParaRPr lang="zh-CN" altLang="zh-CN" dirty="0"/>
              </a:p>
              <a:p>
                <a:pPr algn="ctr">
                  <a:lnSpc>
                    <a:spcPct val="150000"/>
                  </a:lnSpc>
                </a:pPr>
                <a14:m>
                  <m:oMathPara xmlns:m="http://schemas.openxmlformats.org/officeDocument/2006/math">
                    <m:oMathParaPr>
                      <m:jc m:val="centerGroup"/>
                    </m:oMathParaPr>
                    <m:oMath xmlns:m="http://schemas.openxmlformats.org/officeDocument/2006/math">
                      <m:r>
                        <m:rPr>
                          <m:nor/>
                        </m:rPr>
                        <a:rPr lang="en-US" altLang="zh-CN" b="1"/>
                        <m:t>Differential</m:t>
                      </m:r>
                      <m:r>
                        <m:rPr>
                          <m:nor/>
                        </m:rPr>
                        <a:rPr lang="en-US" altLang="zh-CN" b="1"/>
                        <m:t>_</m:t>
                      </m:r>
                      <m:r>
                        <m:rPr>
                          <m:nor/>
                        </m:rPr>
                        <a:rPr lang="en-US" altLang="zh-CN" b="1"/>
                        <m:t>error</m:t>
                      </m:r>
                      <m:r>
                        <m:rPr>
                          <m:nor/>
                        </m:rPr>
                        <a:rPr lang="zh-CN" altLang="en-US" b="1"/>
                        <m:t>参数</m:t>
                      </m:r>
                      <m:r>
                        <m:rPr>
                          <m:nor/>
                        </m:rPr>
                        <a:rPr lang="zh-CN" altLang="en-US"/>
                        <m:t>：</m:t>
                      </m:r>
                      <m:r>
                        <m:rPr>
                          <m:nor/>
                        </m:rPr>
                        <a:rPr lang="en-US" altLang="zh-CN"/>
                        <m:t>5</m:t>
                      </m:r>
                      <m:r>
                        <m:rPr>
                          <m:nor/>
                        </m:rPr>
                        <a:rPr lang="en-US" altLang="zh-CN"/>
                        <m:t>E</m:t>
                      </m:r>
                      <m:r>
                        <m:rPr>
                          <m:nor/>
                        </m:rPr>
                        <a:rPr lang="en-US" altLang="zh-CN"/>
                        <m:t>−6</m:t>
                      </m:r>
                    </m:oMath>
                  </m:oMathPara>
                </a14:m>
                <a:endParaRPr lang="zh-CN" altLang="zh-CN" dirty="0"/>
              </a:p>
              <a:p>
                <a:pPr algn="ctr">
                  <a:lnSpc>
                    <a:spcPct val="150000"/>
                  </a:lnSpc>
                </a:pPr>
                <a:endParaRPr lang="zh-CN" altLang="en-US" sz="2000" b="1" dirty="0"/>
              </a:p>
            </p:txBody>
          </p:sp>
        </mc:Choice>
        <mc:Fallback>
          <p:sp>
            <p:nvSpPr>
              <p:cNvPr id="3" name="文本框 2">
                <a:extLst>
                  <a:ext uri="{FF2B5EF4-FFF2-40B4-BE49-F238E27FC236}">
                    <a16:creationId xmlns:a16="http://schemas.microsoft.com/office/drawing/2014/main" id="{D2A3141E-46C5-4627-B7C3-91C414487458}"/>
                  </a:ext>
                </a:extLst>
              </p:cNvPr>
              <p:cNvSpPr txBox="1">
                <a:spLocks noRot="1" noChangeAspect="1" noMove="1" noResize="1" noEditPoints="1" noAdjustHandles="1" noChangeArrowheads="1" noChangeShapeType="1" noTextEdit="1"/>
              </p:cNvSpPr>
              <p:nvPr/>
            </p:nvSpPr>
            <p:spPr>
              <a:xfrm>
                <a:off x="3865102" y="1799931"/>
                <a:ext cx="4463384" cy="3046988"/>
              </a:xfrm>
              <a:prstGeom prst="rect">
                <a:avLst/>
              </a:prstGeom>
              <a:blipFill>
                <a:blip r:embed="rId2"/>
                <a:stretch>
                  <a:fillRect r="-19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68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2264212" y="0"/>
            <a:ext cx="4051300" cy="6858000"/>
          </a:xfrm>
          <a:prstGeom prst="parallelogram">
            <a:avLst>
              <a:gd name="adj" fmla="val 92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2828158" y="0"/>
            <a:ext cx="4051300" cy="6858000"/>
          </a:xfrm>
          <a:prstGeom prst="parallelogram">
            <a:avLst>
              <a:gd name="adj" fmla="val 92640"/>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3392104" y="0"/>
            <a:ext cx="4051300" cy="6858000"/>
          </a:xfrm>
          <a:prstGeom prst="parallelogram">
            <a:avLst>
              <a:gd name="adj" fmla="val 92640"/>
            </a:avLst>
          </a:prstGeom>
          <a:solidFill>
            <a:srgbClr val="ED5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3956050" y="0"/>
            <a:ext cx="4051300" cy="6858000"/>
          </a:xfrm>
          <a:prstGeom prst="parallelogram">
            <a:avLst>
              <a:gd name="adj" fmla="val 92640"/>
            </a:avLst>
          </a:prstGeom>
          <a:solidFill>
            <a:srgbClr val="00A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4519996" y="0"/>
            <a:ext cx="4051300" cy="6858000"/>
          </a:xfrm>
          <a:prstGeom prst="parallelogram">
            <a:avLst>
              <a:gd name="adj" fmla="val 92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150023" y="2111309"/>
            <a:ext cx="10042769" cy="2635383"/>
            <a:chOff x="2150023" y="1352417"/>
            <a:chExt cx="10042769" cy="2635383"/>
          </a:xfrm>
        </p:grpSpPr>
        <p:grpSp>
          <p:nvGrpSpPr>
            <p:cNvPr id="3" name="组 2"/>
            <p:cNvGrpSpPr/>
            <p:nvPr/>
          </p:nvGrpSpPr>
          <p:grpSpPr>
            <a:xfrm>
              <a:off x="2150023" y="1352417"/>
              <a:ext cx="10042769" cy="2635383"/>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sp>
            <p:nvSpPr>
              <p:cNvPr id="5" name="直角三角形 4"/>
              <p:cNvSpPr/>
              <p:nvPr/>
            </p:nvSpPr>
            <p:spPr>
              <a:xfrm flipH="1" flipV="1">
                <a:off x="4743860" y="1291124"/>
                <a:ext cx="325404" cy="325404"/>
              </a:xfrm>
              <a:prstGeom prst="r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sp>
          <p:nvSpPr>
            <p:cNvPr id="6" name="矩形 5"/>
            <p:cNvSpPr/>
            <p:nvPr/>
          </p:nvSpPr>
          <p:spPr>
            <a:xfrm>
              <a:off x="2173977" y="1736713"/>
              <a:ext cx="10018815" cy="1754326"/>
            </a:xfrm>
            <a:prstGeom prst="rect">
              <a:avLst/>
            </a:prstGeom>
          </p:spPr>
          <p:txBody>
            <a:bodyPr wrap="square">
              <a:spAutoFit/>
            </a:bodyPr>
            <a:lstStyle/>
            <a:p>
              <a:pPr algn="ctr"/>
              <a:r>
                <a:rPr lang="zh-CN" altLang="en-US" sz="6000" b="1" kern="10" dirty="0">
                  <a:solidFill>
                    <a:schemeClr val="bg1"/>
                  </a:solidFill>
                  <a:latin typeface="华文行楷" panose="02010800040101010101" pitchFamily="2" charset="-122"/>
                  <a:ea typeface="华文行楷" panose="02010800040101010101" pitchFamily="2" charset="-122"/>
                </a:rPr>
                <a:t>成果分析</a:t>
              </a:r>
              <a:endParaRPr lang="en-US" altLang="zh-CN" sz="6000" b="1" kern="10" dirty="0">
                <a:solidFill>
                  <a:schemeClr val="bg1"/>
                </a:solidFill>
                <a:latin typeface="华文行楷" panose="02010800040101010101" pitchFamily="2" charset="-122"/>
                <a:ea typeface="华文行楷" panose="02010800040101010101" pitchFamily="2" charset="-122"/>
              </a:endParaRPr>
            </a:p>
            <a:p>
              <a:pPr algn="ctr"/>
              <a:r>
                <a:rPr lang="zh-CN" altLang="en-US" sz="4800" kern="10" dirty="0">
                  <a:solidFill>
                    <a:schemeClr val="bg1"/>
                  </a:solidFill>
                  <a:latin typeface="方正舒体" panose="02010601030101010101" pitchFamily="2" charset="-122"/>
                  <a:ea typeface="方正舒体" panose="02010601030101010101" pitchFamily="2" charset="-122"/>
                </a:rPr>
                <a:t>测试结果与心得</a:t>
              </a:r>
              <a:endParaRPr lang="zh-CN" altLang="en-US" sz="4800" kern="10" dirty="0">
                <a:solidFill>
                  <a:schemeClr val="bg1"/>
                </a:solidFill>
                <a:latin typeface="华文行楷" panose="02010800040101010101" pitchFamily="2" charset="-122"/>
                <a:ea typeface="华文行楷" panose="02010800040101010101" pitchFamily="2" charset="-122"/>
              </a:endParaRPr>
            </a:p>
          </p:txBody>
        </p:sp>
      </p:grpSp>
      <p:sp>
        <p:nvSpPr>
          <p:cNvPr id="13"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tretch>
            <a:fillRect/>
          </a:stretch>
        </p:blipFill>
        <p:spPr>
          <a:xfrm>
            <a:off x="10701172" y="5478011"/>
            <a:ext cx="1492416" cy="1485376"/>
          </a:xfrm>
          <a:prstGeom prst="rect">
            <a:avLst/>
          </a:prstGeom>
        </p:spPr>
      </p:pic>
    </p:spTree>
    <p:extLst>
      <p:ext uri="{BB962C8B-B14F-4D97-AF65-F5344CB8AC3E}">
        <p14:creationId xmlns:p14="http://schemas.microsoft.com/office/powerpoint/2010/main" val="36726043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sp>
        <p:nvSpPr>
          <p:cNvPr id="5" name="文本框 4">
            <a:extLst>
              <a:ext uri="{FF2B5EF4-FFF2-40B4-BE49-F238E27FC236}">
                <a16:creationId xmlns:a16="http://schemas.microsoft.com/office/drawing/2014/main" id="{296297CA-5B45-45B9-85B0-ACDB60160C98}"/>
              </a:ext>
            </a:extLst>
          </p:cNvPr>
          <p:cNvSpPr txBox="1"/>
          <p:nvPr/>
        </p:nvSpPr>
        <p:spPr>
          <a:xfrm>
            <a:off x="1440484" y="1461128"/>
            <a:ext cx="9652119" cy="874407"/>
          </a:xfrm>
          <a:prstGeom prst="rect">
            <a:avLst/>
          </a:prstGeom>
          <a:noFill/>
        </p:spPr>
        <p:txBody>
          <a:bodyPr wrap="square" rtlCol="0">
            <a:spAutoFit/>
          </a:bodyPr>
          <a:lstStyle/>
          <a:p>
            <a:pPr>
              <a:lnSpc>
                <a:spcPct val="150000"/>
              </a:lnSpc>
            </a:pPr>
            <a:r>
              <a:rPr lang="en-US" altLang="zh-CN" dirty="0">
                <a:latin typeface="+mj-ea"/>
                <a:ea typeface="+mj-ea"/>
              </a:rPr>
              <a:t>       </a:t>
            </a:r>
            <a:r>
              <a:rPr lang="zh-CN" altLang="zh-CN" dirty="0">
                <a:latin typeface="+mj-ea"/>
                <a:ea typeface="+mj-ea"/>
              </a:rPr>
              <a:t>实验中，在设定转速后，装置可以较快调整，并且保持在转速差距在</a:t>
            </a:r>
            <a:r>
              <a:rPr lang="en-US" altLang="zh-CN" dirty="0">
                <a:latin typeface="+mj-ea"/>
                <a:ea typeface="+mj-ea"/>
              </a:rPr>
              <a:t>100</a:t>
            </a:r>
            <a:r>
              <a:rPr lang="zh-CN" altLang="zh-CN" dirty="0">
                <a:latin typeface="+mj-ea"/>
                <a:ea typeface="+mj-ea"/>
              </a:rPr>
              <a:t>转之内。</a:t>
            </a:r>
          </a:p>
          <a:p>
            <a:pPr>
              <a:lnSpc>
                <a:spcPct val="150000"/>
              </a:lnSpc>
            </a:pPr>
            <a:r>
              <a:rPr lang="zh-CN" altLang="zh-CN" dirty="0">
                <a:latin typeface="+mj-ea"/>
                <a:ea typeface="+mj-ea"/>
              </a:rPr>
              <a:t>其结果如图所示：</a:t>
            </a:r>
          </a:p>
        </p:txBody>
      </p:sp>
      <p:pic>
        <p:nvPicPr>
          <p:cNvPr id="9" name="图片 8" descr="2E509F4D1CB234A0ABAED9D5BD11F6EC">
            <a:extLst>
              <a:ext uri="{FF2B5EF4-FFF2-40B4-BE49-F238E27FC236}">
                <a16:creationId xmlns:a16="http://schemas.microsoft.com/office/drawing/2014/main" id="{AFDC624C-9B9E-4A5D-BBE0-CCB73F6C8D14}"/>
              </a:ext>
            </a:extLst>
          </p:cNvPr>
          <p:cNvPicPr/>
          <p:nvPr/>
        </p:nvPicPr>
        <p:blipFill>
          <a:blip r:embed="rId2"/>
          <a:stretch>
            <a:fillRect/>
          </a:stretch>
        </p:blipFill>
        <p:spPr>
          <a:xfrm>
            <a:off x="999853" y="2526590"/>
            <a:ext cx="5266690" cy="2962910"/>
          </a:xfrm>
          <a:prstGeom prst="rect">
            <a:avLst/>
          </a:prstGeom>
        </p:spPr>
      </p:pic>
      <p:pic>
        <p:nvPicPr>
          <p:cNvPr id="10" name="图片 9" descr="9B30DDFE98764A7D33EB5753665D4CC3">
            <a:extLst>
              <a:ext uri="{FF2B5EF4-FFF2-40B4-BE49-F238E27FC236}">
                <a16:creationId xmlns:a16="http://schemas.microsoft.com/office/drawing/2014/main" id="{43C1930E-B977-430E-BF19-FC4DBCC85A38}"/>
              </a:ext>
            </a:extLst>
          </p:cNvPr>
          <p:cNvPicPr/>
          <p:nvPr/>
        </p:nvPicPr>
        <p:blipFill>
          <a:blip r:embed="rId3"/>
          <a:stretch>
            <a:fillRect/>
          </a:stretch>
        </p:blipFill>
        <p:spPr>
          <a:xfrm>
            <a:off x="6671170" y="2526590"/>
            <a:ext cx="5266690" cy="2962910"/>
          </a:xfrm>
          <a:prstGeom prst="rect">
            <a:avLst/>
          </a:prstGeom>
        </p:spPr>
      </p:pic>
      <p:sp>
        <p:nvSpPr>
          <p:cNvPr id="6" name="文本框 5">
            <a:extLst>
              <a:ext uri="{FF2B5EF4-FFF2-40B4-BE49-F238E27FC236}">
                <a16:creationId xmlns:a16="http://schemas.microsoft.com/office/drawing/2014/main" id="{24FE9CA9-AA40-4D7C-858B-EB7E094B083A}"/>
              </a:ext>
            </a:extLst>
          </p:cNvPr>
          <p:cNvSpPr txBox="1"/>
          <p:nvPr/>
        </p:nvSpPr>
        <p:spPr>
          <a:xfrm>
            <a:off x="1440484" y="5680555"/>
            <a:ext cx="4210049" cy="307777"/>
          </a:xfrm>
          <a:prstGeom prst="rect">
            <a:avLst/>
          </a:prstGeom>
          <a:noFill/>
        </p:spPr>
        <p:txBody>
          <a:bodyPr wrap="square" rtlCol="0">
            <a:spAutoFit/>
          </a:bodyPr>
          <a:lstStyle/>
          <a:p>
            <a:pPr algn="ctr"/>
            <a:r>
              <a:rPr lang="zh-CN" altLang="en-US" sz="1400" dirty="0"/>
              <a:t>空载低转速（</a:t>
            </a:r>
            <a:r>
              <a:rPr lang="en-US" altLang="zh-CN" sz="1400" dirty="0"/>
              <a:t>2000</a:t>
            </a:r>
            <a:r>
              <a:rPr lang="zh-CN" altLang="en-US" sz="1400" dirty="0"/>
              <a:t>转）调整结果展示</a:t>
            </a:r>
          </a:p>
        </p:txBody>
      </p:sp>
      <p:sp>
        <p:nvSpPr>
          <p:cNvPr id="11" name="文本框 10">
            <a:extLst>
              <a:ext uri="{FF2B5EF4-FFF2-40B4-BE49-F238E27FC236}">
                <a16:creationId xmlns:a16="http://schemas.microsoft.com/office/drawing/2014/main" id="{489F67A2-E76B-4F64-BD40-5F39FAAFECFA}"/>
              </a:ext>
            </a:extLst>
          </p:cNvPr>
          <p:cNvSpPr txBox="1"/>
          <p:nvPr/>
        </p:nvSpPr>
        <p:spPr>
          <a:xfrm>
            <a:off x="7199490" y="5679066"/>
            <a:ext cx="4210049" cy="307777"/>
          </a:xfrm>
          <a:prstGeom prst="rect">
            <a:avLst/>
          </a:prstGeom>
          <a:noFill/>
        </p:spPr>
        <p:txBody>
          <a:bodyPr wrap="square" rtlCol="0">
            <a:spAutoFit/>
          </a:bodyPr>
          <a:lstStyle/>
          <a:p>
            <a:pPr algn="ctr"/>
            <a:r>
              <a:rPr lang="zh-CN" altLang="en-US" sz="1400" dirty="0"/>
              <a:t>负载调整低转速（</a:t>
            </a:r>
            <a:r>
              <a:rPr lang="en-US" altLang="zh-CN" sz="1400" dirty="0"/>
              <a:t>2000</a:t>
            </a:r>
            <a:r>
              <a:rPr lang="zh-CN" altLang="en-US" sz="1400" dirty="0"/>
              <a:t>转）结果展示</a:t>
            </a:r>
          </a:p>
        </p:txBody>
      </p:sp>
    </p:spTree>
    <p:extLst>
      <p:ext uri="{BB962C8B-B14F-4D97-AF65-F5344CB8AC3E}">
        <p14:creationId xmlns:p14="http://schemas.microsoft.com/office/powerpoint/2010/main" val="213291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sp>
        <p:nvSpPr>
          <p:cNvPr id="5" name="文本框 4">
            <a:extLst>
              <a:ext uri="{FF2B5EF4-FFF2-40B4-BE49-F238E27FC236}">
                <a16:creationId xmlns:a16="http://schemas.microsoft.com/office/drawing/2014/main" id="{296297CA-5B45-45B9-85B0-ACDB60160C98}"/>
              </a:ext>
            </a:extLst>
          </p:cNvPr>
          <p:cNvSpPr txBox="1"/>
          <p:nvPr/>
        </p:nvSpPr>
        <p:spPr>
          <a:xfrm>
            <a:off x="869950" y="1315078"/>
            <a:ext cx="10852150" cy="874407"/>
          </a:xfrm>
          <a:prstGeom prst="rect">
            <a:avLst/>
          </a:prstGeom>
          <a:noFill/>
        </p:spPr>
        <p:txBody>
          <a:bodyPr wrap="square" rtlCol="0">
            <a:spAutoFit/>
          </a:bodyPr>
          <a:lstStyle/>
          <a:p>
            <a:pPr>
              <a:lnSpc>
                <a:spcPct val="150000"/>
              </a:lnSpc>
            </a:pPr>
            <a:r>
              <a:rPr lang="en-US" altLang="zh-CN" dirty="0">
                <a:latin typeface="+mj-ea"/>
                <a:ea typeface="+mj-ea"/>
              </a:rPr>
              <a:t>       </a:t>
            </a:r>
            <a:r>
              <a:rPr lang="zh-CN" altLang="en-US" dirty="0">
                <a:latin typeface="+mj-ea"/>
                <a:ea typeface="+mj-ea"/>
              </a:rPr>
              <a:t>在转速中等的情况下表现较好。加上负载之后，虽然所需输出电压更高了，但是转速却更加稳定了。我们测试了在空载和添加负载两种情况下电机转速与电压的关系，其结果如下表所示：</a:t>
            </a:r>
            <a:endParaRPr lang="zh-CN" altLang="zh-CN" dirty="0">
              <a:latin typeface="+mj-ea"/>
              <a:ea typeface="+mj-ea"/>
            </a:endParaRPr>
          </a:p>
        </p:txBody>
      </p:sp>
      <p:pic>
        <p:nvPicPr>
          <p:cNvPr id="8" name="图片 7">
            <a:extLst>
              <a:ext uri="{FF2B5EF4-FFF2-40B4-BE49-F238E27FC236}">
                <a16:creationId xmlns:a16="http://schemas.microsoft.com/office/drawing/2014/main" id="{848A116F-844B-4A23-A2F8-24DD6FA4E82A}"/>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38284" y="3312791"/>
            <a:ext cx="5616416" cy="2030413"/>
          </a:xfrm>
          <a:prstGeom prst="rect">
            <a:avLst/>
          </a:prstGeom>
          <a:noFill/>
          <a:ln>
            <a:noFill/>
          </a:ln>
        </p:spPr>
      </p:pic>
      <p:pic>
        <p:nvPicPr>
          <p:cNvPr id="12" name="图片 11">
            <a:extLst>
              <a:ext uri="{FF2B5EF4-FFF2-40B4-BE49-F238E27FC236}">
                <a16:creationId xmlns:a16="http://schemas.microsoft.com/office/drawing/2014/main" id="{B6BAB061-EAB6-4D78-90BD-42CE4EA1CF95}"/>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163198" y="3312791"/>
            <a:ext cx="5978002" cy="2054058"/>
          </a:xfrm>
          <a:prstGeom prst="rect">
            <a:avLst/>
          </a:prstGeom>
          <a:noFill/>
          <a:ln>
            <a:noFill/>
          </a:ln>
        </p:spPr>
      </p:pic>
      <p:sp>
        <p:nvSpPr>
          <p:cNvPr id="3" name="文本框 2">
            <a:extLst>
              <a:ext uri="{FF2B5EF4-FFF2-40B4-BE49-F238E27FC236}">
                <a16:creationId xmlns:a16="http://schemas.microsoft.com/office/drawing/2014/main" id="{F2196423-68AB-4AD9-8A89-652C248BE727}"/>
              </a:ext>
            </a:extLst>
          </p:cNvPr>
          <p:cNvSpPr txBox="1"/>
          <p:nvPr/>
        </p:nvSpPr>
        <p:spPr>
          <a:xfrm>
            <a:off x="1930400" y="2656114"/>
            <a:ext cx="2859314" cy="369332"/>
          </a:xfrm>
          <a:prstGeom prst="rect">
            <a:avLst/>
          </a:prstGeom>
          <a:noFill/>
        </p:spPr>
        <p:txBody>
          <a:bodyPr wrap="square" rtlCol="0">
            <a:spAutoFit/>
          </a:bodyPr>
          <a:lstStyle/>
          <a:p>
            <a:r>
              <a:rPr lang="zh-CN" altLang="zh-CN" b="1" dirty="0"/>
              <a:t>空载时电压和转速的关系</a:t>
            </a:r>
            <a:endParaRPr lang="zh-CN" altLang="en-US" dirty="0"/>
          </a:p>
        </p:txBody>
      </p:sp>
      <p:sp>
        <p:nvSpPr>
          <p:cNvPr id="13" name="文本框 12">
            <a:extLst>
              <a:ext uri="{FF2B5EF4-FFF2-40B4-BE49-F238E27FC236}">
                <a16:creationId xmlns:a16="http://schemas.microsoft.com/office/drawing/2014/main" id="{7754C570-0500-492A-9790-30DD299351D0}"/>
              </a:ext>
            </a:extLst>
          </p:cNvPr>
          <p:cNvSpPr txBox="1"/>
          <p:nvPr/>
        </p:nvSpPr>
        <p:spPr>
          <a:xfrm>
            <a:off x="7721599" y="2623848"/>
            <a:ext cx="3410857" cy="369332"/>
          </a:xfrm>
          <a:prstGeom prst="rect">
            <a:avLst/>
          </a:prstGeom>
          <a:noFill/>
        </p:spPr>
        <p:txBody>
          <a:bodyPr wrap="square" rtlCol="0">
            <a:spAutoFit/>
          </a:bodyPr>
          <a:lstStyle/>
          <a:p>
            <a:r>
              <a:rPr lang="zh-CN" altLang="en-US" b="1" dirty="0"/>
              <a:t>加负载后电压和转速的关系</a:t>
            </a:r>
            <a:endParaRPr lang="zh-CN" altLang="en-US" dirty="0"/>
          </a:p>
        </p:txBody>
      </p:sp>
    </p:spTree>
    <p:extLst>
      <p:ext uri="{BB962C8B-B14F-4D97-AF65-F5344CB8AC3E}">
        <p14:creationId xmlns:p14="http://schemas.microsoft.com/office/powerpoint/2010/main" val="265492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sp>
        <p:nvSpPr>
          <p:cNvPr id="5" name="文本框 4">
            <a:extLst>
              <a:ext uri="{FF2B5EF4-FFF2-40B4-BE49-F238E27FC236}">
                <a16:creationId xmlns:a16="http://schemas.microsoft.com/office/drawing/2014/main" id="{296297CA-5B45-45B9-85B0-ACDB60160C98}"/>
              </a:ext>
            </a:extLst>
          </p:cNvPr>
          <p:cNvSpPr txBox="1"/>
          <p:nvPr/>
        </p:nvSpPr>
        <p:spPr>
          <a:xfrm>
            <a:off x="869950" y="1315078"/>
            <a:ext cx="10852150" cy="1289905"/>
          </a:xfrm>
          <a:prstGeom prst="rect">
            <a:avLst/>
          </a:prstGeom>
          <a:noFill/>
        </p:spPr>
        <p:txBody>
          <a:bodyPr wrap="square" rtlCol="0">
            <a:spAutoFit/>
          </a:bodyPr>
          <a:lstStyle/>
          <a:p>
            <a:pPr>
              <a:lnSpc>
                <a:spcPct val="150000"/>
              </a:lnSpc>
            </a:pPr>
            <a:r>
              <a:rPr lang="zh-CN" altLang="en-US" dirty="0">
                <a:latin typeface="+mj-ea"/>
                <a:ea typeface="+mj-ea"/>
              </a:rPr>
              <a:t>      为了使结果更加准确，我们测试了逐渐增大转速以及逐渐减小转速两种情况下的关系。其中未加负载的第一次测量可能由于实验装置预热不足导致电压偏大，在后续分析中将其舍去。可以看出，在相同转速的条件下，加负载后所需电压明显高于未加负载时的电压。下图为绘制的电压与转速关系曲线。</a:t>
            </a:r>
            <a:endParaRPr lang="zh-CN" altLang="zh-CN" dirty="0">
              <a:latin typeface="+mj-ea"/>
              <a:ea typeface="+mj-ea"/>
            </a:endParaRPr>
          </a:p>
        </p:txBody>
      </p:sp>
      <p:pic>
        <p:nvPicPr>
          <p:cNvPr id="9" name="图片 8">
            <a:extLst>
              <a:ext uri="{FF2B5EF4-FFF2-40B4-BE49-F238E27FC236}">
                <a16:creationId xmlns:a16="http://schemas.microsoft.com/office/drawing/2014/main" id="{38C025AE-8894-4BA4-BC91-C66069107260}"/>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744708" y="2707010"/>
            <a:ext cx="6704171" cy="3579750"/>
          </a:xfrm>
          <a:prstGeom prst="rect">
            <a:avLst/>
          </a:prstGeom>
          <a:noFill/>
        </p:spPr>
      </p:pic>
      <p:sp>
        <p:nvSpPr>
          <p:cNvPr id="4" name="文本框 3">
            <a:extLst>
              <a:ext uri="{FF2B5EF4-FFF2-40B4-BE49-F238E27FC236}">
                <a16:creationId xmlns:a16="http://schemas.microsoft.com/office/drawing/2014/main" id="{793C00A3-55B7-48E1-A967-5846147E5F0B}"/>
              </a:ext>
            </a:extLst>
          </p:cNvPr>
          <p:cNvSpPr txBox="1"/>
          <p:nvPr/>
        </p:nvSpPr>
        <p:spPr>
          <a:xfrm>
            <a:off x="4810918" y="6388787"/>
            <a:ext cx="2571750" cy="276999"/>
          </a:xfrm>
          <a:prstGeom prst="rect">
            <a:avLst/>
          </a:prstGeom>
          <a:noFill/>
        </p:spPr>
        <p:txBody>
          <a:bodyPr wrap="square" rtlCol="0">
            <a:spAutoFit/>
          </a:bodyPr>
          <a:lstStyle/>
          <a:p>
            <a:pPr algn="ctr"/>
            <a:r>
              <a:rPr lang="zh-CN" altLang="zh-CN" sz="1200" b="1" dirty="0"/>
              <a:t>空载与负载电压与转速关系图</a:t>
            </a:r>
            <a:endParaRPr lang="zh-CN" altLang="en-US" sz="1200" dirty="0"/>
          </a:p>
        </p:txBody>
      </p:sp>
    </p:spTree>
    <p:extLst>
      <p:ext uri="{BB962C8B-B14F-4D97-AF65-F5344CB8AC3E}">
        <p14:creationId xmlns:p14="http://schemas.microsoft.com/office/powerpoint/2010/main" val="33115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sp>
        <p:nvSpPr>
          <p:cNvPr id="5" name="文本框 4">
            <a:extLst>
              <a:ext uri="{FF2B5EF4-FFF2-40B4-BE49-F238E27FC236}">
                <a16:creationId xmlns:a16="http://schemas.microsoft.com/office/drawing/2014/main" id="{296297CA-5B45-45B9-85B0-ACDB60160C98}"/>
              </a:ext>
            </a:extLst>
          </p:cNvPr>
          <p:cNvSpPr txBox="1"/>
          <p:nvPr/>
        </p:nvSpPr>
        <p:spPr>
          <a:xfrm>
            <a:off x="869950" y="1315078"/>
            <a:ext cx="10852150" cy="874407"/>
          </a:xfrm>
          <a:prstGeom prst="rect">
            <a:avLst/>
          </a:prstGeom>
          <a:noFill/>
        </p:spPr>
        <p:txBody>
          <a:bodyPr wrap="square" rtlCol="0">
            <a:spAutoFit/>
          </a:bodyPr>
          <a:lstStyle/>
          <a:p>
            <a:pPr>
              <a:lnSpc>
                <a:spcPct val="150000"/>
              </a:lnSpc>
            </a:pPr>
            <a:r>
              <a:rPr lang="en-US" altLang="zh-CN" dirty="0">
                <a:latin typeface="+mj-ea"/>
                <a:ea typeface="+mj-ea"/>
              </a:rPr>
              <a:t>       </a:t>
            </a:r>
            <a:r>
              <a:rPr lang="zh-CN" altLang="en-US" dirty="0">
                <a:latin typeface="+mj-ea"/>
                <a:ea typeface="+mj-ea"/>
              </a:rPr>
              <a:t>可以看出在中低转速的情况下这种电压差距更加明显。在此基础上，通过</a:t>
            </a:r>
            <a:r>
              <a:rPr lang="en-US" altLang="zh-CN" dirty="0">
                <a:latin typeface="+mj-ea"/>
                <a:ea typeface="+mj-ea"/>
              </a:rPr>
              <a:t>MATLAB</a:t>
            </a:r>
            <a:r>
              <a:rPr lang="zh-CN" altLang="en-US" dirty="0">
                <a:latin typeface="+mj-ea"/>
                <a:ea typeface="+mj-ea"/>
              </a:rPr>
              <a:t>进行进一步的分析。下列图组是我们用不同方式拟合所得曲线。</a:t>
            </a:r>
            <a:endParaRPr lang="zh-CN" altLang="zh-CN" dirty="0">
              <a:latin typeface="+mj-ea"/>
              <a:ea typeface="+mj-ea"/>
            </a:endParaRPr>
          </a:p>
        </p:txBody>
      </p:sp>
      <p:pic>
        <p:nvPicPr>
          <p:cNvPr id="6" name="图片 5">
            <a:extLst>
              <a:ext uri="{FF2B5EF4-FFF2-40B4-BE49-F238E27FC236}">
                <a16:creationId xmlns:a16="http://schemas.microsoft.com/office/drawing/2014/main" id="{904CDC78-90F2-422D-98FA-4B2E1EE41F0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000772" y="2291512"/>
            <a:ext cx="6192044" cy="3527743"/>
          </a:xfrm>
          <a:prstGeom prst="rect">
            <a:avLst/>
          </a:prstGeom>
          <a:noFill/>
          <a:ln>
            <a:noFill/>
          </a:ln>
        </p:spPr>
      </p:pic>
      <p:sp>
        <p:nvSpPr>
          <p:cNvPr id="3" name="文本框 2">
            <a:extLst>
              <a:ext uri="{FF2B5EF4-FFF2-40B4-BE49-F238E27FC236}">
                <a16:creationId xmlns:a16="http://schemas.microsoft.com/office/drawing/2014/main" id="{41CBA243-5BB1-4778-A65E-1071FA2B2F15}"/>
              </a:ext>
            </a:extLst>
          </p:cNvPr>
          <p:cNvSpPr txBox="1"/>
          <p:nvPr/>
        </p:nvSpPr>
        <p:spPr>
          <a:xfrm>
            <a:off x="3886200" y="6044086"/>
            <a:ext cx="5143500" cy="338554"/>
          </a:xfrm>
          <a:prstGeom prst="rect">
            <a:avLst/>
          </a:prstGeom>
          <a:noFill/>
        </p:spPr>
        <p:txBody>
          <a:bodyPr wrap="square" rtlCol="0">
            <a:spAutoFit/>
          </a:bodyPr>
          <a:lstStyle/>
          <a:p>
            <a:r>
              <a:rPr lang="zh-CN" altLang="en-US" sz="1600" dirty="0"/>
              <a:t>空载与负载时，电压与转速二次多项式拟合关系图</a:t>
            </a:r>
          </a:p>
        </p:txBody>
      </p:sp>
    </p:spTree>
    <p:extLst>
      <p:ext uri="{BB962C8B-B14F-4D97-AF65-F5344CB8AC3E}">
        <p14:creationId xmlns:p14="http://schemas.microsoft.com/office/powerpoint/2010/main" val="143844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2264212" y="0"/>
            <a:ext cx="4051300" cy="6858000"/>
          </a:xfrm>
          <a:prstGeom prst="parallelogram">
            <a:avLst>
              <a:gd name="adj" fmla="val 92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2828158" y="0"/>
            <a:ext cx="4051300" cy="6858000"/>
          </a:xfrm>
          <a:prstGeom prst="parallelogram">
            <a:avLst>
              <a:gd name="adj" fmla="val 92640"/>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3392104" y="0"/>
            <a:ext cx="4051300" cy="6858000"/>
          </a:xfrm>
          <a:prstGeom prst="parallelogram">
            <a:avLst>
              <a:gd name="adj" fmla="val 92640"/>
            </a:avLst>
          </a:prstGeom>
          <a:solidFill>
            <a:srgbClr val="ED5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3956050" y="0"/>
            <a:ext cx="4051300" cy="6858000"/>
          </a:xfrm>
          <a:prstGeom prst="parallelogram">
            <a:avLst>
              <a:gd name="adj" fmla="val 92640"/>
            </a:avLst>
          </a:prstGeom>
          <a:solidFill>
            <a:srgbClr val="00A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4519996" y="0"/>
            <a:ext cx="4051300" cy="6858000"/>
          </a:xfrm>
          <a:prstGeom prst="parallelogram">
            <a:avLst>
              <a:gd name="adj" fmla="val 92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150023" y="2111309"/>
            <a:ext cx="10042769" cy="2635383"/>
            <a:chOff x="2150023" y="1352417"/>
            <a:chExt cx="10042769" cy="2635383"/>
          </a:xfrm>
        </p:grpSpPr>
        <p:grpSp>
          <p:nvGrpSpPr>
            <p:cNvPr id="3" name="组 2"/>
            <p:cNvGrpSpPr/>
            <p:nvPr/>
          </p:nvGrpSpPr>
          <p:grpSpPr>
            <a:xfrm>
              <a:off x="2150023" y="1352417"/>
              <a:ext cx="10042769" cy="2635383"/>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sp>
            <p:nvSpPr>
              <p:cNvPr id="5" name="直角三角形 4"/>
              <p:cNvSpPr/>
              <p:nvPr/>
            </p:nvSpPr>
            <p:spPr>
              <a:xfrm flipH="1" flipV="1">
                <a:off x="4743860" y="1291124"/>
                <a:ext cx="325404" cy="325404"/>
              </a:xfrm>
              <a:prstGeom prst="r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sp>
          <p:nvSpPr>
            <p:cNvPr id="6" name="矩形 5"/>
            <p:cNvSpPr/>
            <p:nvPr/>
          </p:nvSpPr>
          <p:spPr>
            <a:xfrm>
              <a:off x="2173977" y="1736713"/>
              <a:ext cx="10018815" cy="1754326"/>
            </a:xfrm>
            <a:prstGeom prst="rect">
              <a:avLst/>
            </a:prstGeom>
          </p:spPr>
          <p:txBody>
            <a:bodyPr wrap="square">
              <a:spAutoFit/>
            </a:bodyPr>
            <a:lstStyle/>
            <a:p>
              <a:pPr algn="ctr"/>
              <a:r>
                <a:rPr lang="zh-CN" altLang="en-US" sz="6000" b="1" kern="10" dirty="0">
                  <a:solidFill>
                    <a:schemeClr val="bg1"/>
                  </a:solidFill>
                  <a:latin typeface="华文行楷" panose="02010800040101010101" pitchFamily="2" charset="-122"/>
                  <a:ea typeface="华文行楷" panose="02010800040101010101" pitchFamily="2" charset="-122"/>
                </a:rPr>
                <a:t>研究背景</a:t>
              </a:r>
            </a:p>
            <a:p>
              <a:pPr algn="ctr"/>
              <a:r>
                <a:rPr lang="en-US" altLang="zh-CN" sz="4800" kern="10" dirty="0" err="1">
                  <a:solidFill>
                    <a:schemeClr val="bg1"/>
                  </a:solidFill>
                  <a:latin typeface="方正舒体" panose="02010601030101010101" pitchFamily="2" charset="-122"/>
                  <a:ea typeface="方正舒体" panose="02010601030101010101" pitchFamily="2" charset="-122"/>
                </a:rPr>
                <a:t>Labview</a:t>
              </a:r>
              <a:r>
                <a:rPr lang="zh-CN" altLang="en-US" sz="4800" kern="10" dirty="0">
                  <a:solidFill>
                    <a:schemeClr val="bg1"/>
                  </a:solidFill>
                  <a:latin typeface="华文行楷" panose="02010800040101010101" pitchFamily="2" charset="-122"/>
                  <a:ea typeface="华文行楷" panose="02010800040101010101" pitchFamily="2" charset="-122"/>
                </a:rPr>
                <a:t>的基本介绍</a:t>
              </a:r>
            </a:p>
          </p:txBody>
        </p:sp>
      </p:grpSp>
      <p:sp>
        <p:nvSpPr>
          <p:cNvPr id="13"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tretch>
            <a:fillRect/>
          </a:stretch>
        </p:blipFill>
        <p:spPr>
          <a:xfrm>
            <a:off x="10701172" y="5478011"/>
            <a:ext cx="1492416" cy="1485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E2D9576B-45FC-488F-9C34-93F68509E685}"/>
              </a:ext>
            </a:extLst>
          </p:cNvPr>
          <p:cNvSpPr txBox="1"/>
          <p:nvPr/>
        </p:nvSpPr>
        <p:spPr>
          <a:xfrm>
            <a:off x="2152651" y="443610"/>
            <a:ext cx="8227786" cy="769441"/>
          </a:xfrm>
          <a:prstGeom prst="rect">
            <a:avLst/>
          </a:prstGeom>
          <a:noFill/>
        </p:spPr>
        <p:txBody>
          <a:bodyPr wrap="square" rtlCol="0">
            <a:spAutoFit/>
          </a:bodyPr>
          <a:lstStyle/>
          <a:p>
            <a:pPr lvl="0" algn="ctr">
              <a:defRPr/>
            </a:pPr>
            <a:r>
              <a:rPr kumimoji="1" lang="zh-CN" altLang="en-US" sz="4400" b="1" i="0" u="none" strike="noStrike" kern="0" cap="none" spc="0" normalizeH="0" baseline="0" noProof="0" dirty="0">
                <a:ln>
                  <a:noFill/>
                </a:ln>
                <a:solidFill>
                  <a:srgbClr val="30B9EC"/>
                </a:solidFill>
                <a:effectLst/>
                <a:uLnTx/>
                <a:uFillTx/>
                <a:latin typeface="+mj-lt"/>
                <a:ea typeface="微软雅黑" panose="020B0503020204020204" charset="-122"/>
                <a:cs typeface="Impact" panose="020B0806030902050204"/>
              </a:rPr>
              <a:t>误差分析对比</a:t>
            </a:r>
          </a:p>
        </p:txBody>
      </p:sp>
      <p:pic>
        <p:nvPicPr>
          <p:cNvPr id="7" name="图片 6">
            <a:extLst>
              <a:ext uri="{FF2B5EF4-FFF2-40B4-BE49-F238E27FC236}">
                <a16:creationId xmlns:a16="http://schemas.microsoft.com/office/drawing/2014/main" id="{3E6F04A7-9716-444E-B5C8-56E0325B0740}"/>
              </a:ext>
            </a:extLst>
          </p:cNvPr>
          <p:cNvPicPr>
            <a:picLocks noChangeAspect="1"/>
          </p:cNvPicPr>
          <p:nvPr/>
        </p:nvPicPr>
        <p:blipFill>
          <a:blip r:embed="rId2"/>
          <a:stretch>
            <a:fillRect/>
          </a:stretch>
        </p:blipFill>
        <p:spPr>
          <a:xfrm>
            <a:off x="363159" y="2362354"/>
            <a:ext cx="5809041" cy="3364718"/>
          </a:xfrm>
          <a:prstGeom prst="rect">
            <a:avLst/>
          </a:prstGeom>
        </p:spPr>
      </p:pic>
      <p:pic>
        <p:nvPicPr>
          <p:cNvPr id="9" name="图片 8">
            <a:extLst>
              <a:ext uri="{FF2B5EF4-FFF2-40B4-BE49-F238E27FC236}">
                <a16:creationId xmlns:a16="http://schemas.microsoft.com/office/drawing/2014/main" id="{B16BBE09-B690-478B-B41C-3521EC5DE315}"/>
              </a:ext>
            </a:extLst>
          </p:cNvPr>
          <p:cNvPicPr>
            <a:picLocks noChangeAspect="1"/>
          </p:cNvPicPr>
          <p:nvPr/>
        </p:nvPicPr>
        <p:blipFill>
          <a:blip r:embed="rId3"/>
          <a:stretch>
            <a:fillRect/>
          </a:stretch>
        </p:blipFill>
        <p:spPr>
          <a:xfrm>
            <a:off x="5823744" y="2307670"/>
            <a:ext cx="6116557" cy="3474086"/>
          </a:xfrm>
          <a:prstGeom prst="rect">
            <a:avLst/>
          </a:prstGeom>
        </p:spPr>
      </p:pic>
      <p:sp>
        <p:nvSpPr>
          <p:cNvPr id="10" name="文本框 9">
            <a:extLst>
              <a:ext uri="{FF2B5EF4-FFF2-40B4-BE49-F238E27FC236}">
                <a16:creationId xmlns:a16="http://schemas.microsoft.com/office/drawing/2014/main" id="{7656771F-98C3-4FD4-923C-C3CD89540F3F}"/>
              </a:ext>
            </a:extLst>
          </p:cNvPr>
          <p:cNvSpPr txBox="1"/>
          <p:nvPr/>
        </p:nvSpPr>
        <p:spPr>
          <a:xfrm>
            <a:off x="869950" y="1315078"/>
            <a:ext cx="10852150" cy="874407"/>
          </a:xfrm>
          <a:prstGeom prst="rect">
            <a:avLst/>
          </a:prstGeom>
          <a:noFill/>
        </p:spPr>
        <p:txBody>
          <a:bodyPr wrap="square" rtlCol="0">
            <a:spAutoFit/>
          </a:bodyPr>
          <a:lstStyle/>
          <a:p>
            <a:pPr>
              <a:lnSpc>
                <a:spcPct val="150000"/>
              </a:lnSpc>
            </a:pPr>
            <a:r>
              <a:rPr lang="zh-CN" altLang="en-US" dirty="0">
                <a:latin typeface="+mj-ea"/>
                <a:ea typeface="+mj-ea"/>
              </a:rPr>
              <a:t>       可以看到，有负载的时候，二次曲线中的二次项的负值系数更小。经求导之后，可知在有负载的时候，随着转速的增长，电压</a:t>
            </a:r>
            <a:r>
              <a:rPr lang="en-US" altLang="zh-CN" dirty="0">
                <a:latin typeface="+mj-ea"/>
                <a:ea typeface="+mj-ea"/>
              </a:rPr>
              <a:t>-</a:t>
            </a:r>
            <a:r>
              <a:rPr lang="zh-CN" altLang="en-US" dirty="0">
                <a:latin typeface="+mj-ea"/>
                <a:ea typeface="+mj-ea"/>
              </a:rPr>
              <a:t>转速曲线的增长速度越慢</a:t>
            </a:r>
            <a:endParaRPr lang="zh-CN" altLang="zh-CN" dirty="0">
              <a:latin typeface="+mj-ea"/>
              <a:ea typeface="+mj-ea"/>
            </a:endParaRPr>
          </a:p>
        </p:txBody>
      </p:sp>
    </p:spTree>
    <p:extLst>
      <p:ext uri="{BB962C8B-B14F-4D97-AF65-F5344CB8AC3E}">
        <p14:creationId xmlns:p14="http://schemas.microsoft.com/office/powerpoint/2010/main" val="396149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4648200"/>
            <a:ext cx="12193589" cy="2209800"/>
            <a:chOff x="-2" y="4648200"/>
            <a:chExt cx="12193589" cy="2209800"/>
          </a:xfrm>
        </p:grpSpPr>
        <p:pic>
          <p:nvPicPr>
            <p:cNvPr id="2054" name="Picture 6" descr="http://pic.97uimg.com/back_pic/00/01/88/75/b0e67af2f6c398978f42207e16d2517b.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stelsSmooth/>
                      </a14:imgEffect>
                      <a14:imgEffect>
                        <a14:saturation sat="33000"/>
                      </a14:imgEffect>
                    </a14:imgLayer>
                  </a14:imgProps>
                </a:ext>
                <a:ext uri="{28A0092B-C50C-407E-A947-70E740481C1C}">
                  <a14:useLocalDpi xmlns:a14="http://schemas.microsoft.com/office/drawing/2010/main" val="0"/>
                </a:ext>
              </a:extLst>
            </a:blip>
            <a:srcRect t="11560" b="17708"/>
            <a:stretch>
              <a:fillRect/>
            </a:stretch>
          </p:blipFill>
          <p:spPr bwMode="auto">
            <a:xfrm>
              <a:off x="-2" y="4648200"/>
              <a:ext cx="12193589" cy="2209800"/>
            </a:xfrm>
            <a:prstGeom prst="rect">
              <a:avLst/>
            </a:prstGeom>
            <a:noFill/>
          </p:spPr>
        </p:pic>
        <p:sp>
          <p:nvSpPr>
            <p:cNvPr id="5" name="矩形 4"/>
            <p:cNvSpPr/>
            <p:nvPr/>
          </p:nvSpPr>
          <p:spPr>
            <a:xfrm>
              <a:off x="0" y="4648200"/>
              <a:ext cx="12193587" cy="155743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958786" y="1852538"/>
            <a:ext cx="3916500" cy="4160361"/>
            <a:chOff x="1727314" y="2045278"/>
            <a:chExt cx="3916500" cy="4160361"/>
          </a:xfrm>
        </p:grpSpPr>
        <p:sp>
          <p:nvSpPr>
            <p:cNvPr id="3" name="矩形 2"/>
            <p:cNvSpPr/>
            <p:nvPr/>
          </p:nvSpPr>
          <p:spPr>
            <a:xfrm>
              <a:off x="1727314" y="2045278"/>
              <a:ext cx="3916500" cy="4160361"/>
            </a:xfrm>
            <a:prstGeom prst="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6"/>
            <p:cNvSpPr txBox="1"/>
            <p:nvPr/>
          </p:nvSpPr>
          <p:spPr>
            <a:xfrm>
              <a:off x="1864161" y="3352237"/>
              <a:ext cx="3779653" cy="553998"/>
            </a:xfrm>
            <a:prstGeom prst="rect">
              <a:avLst/>
            </a:prstGeom>
            <a:noFill/>
          </p:spPr>
          <p:txBody>
            <a:bodyPr wrap="square" rtlCol="0">
              <a:spAutoFit/>
            </a:bodyPr>
            <a:lstStyle/>
            <a:p>
              <a:pPr algn="ctr"/>
              <a:r>
                <a:rPr lang="zh-CN" altLang="en-US" sz="3000" b="1" dirty="0">
                  <a:solidFill>
                    <a:schemeClr val="bg1"/>
                  </a:solidFill>
                </a:rPr>
                <a:t>修改自身</a:t>
              </a:r>
            </a:p>
          </p:txBody>
        </p:sp>
        <p:cxnSp>
          <p:nvCxnSpPr>
            <p:cNvPr id="7" name="直接连接符 6"/>
            <p:cNvCxnSpPr/>
            <p:nvPr/>
          </p:nvCxnSpPr>
          <p:spPr>
            <a:xfrm>
              <a:off x="2492468" y="3985229"/>
              <a:ext cx="250954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6"/>
            <p:cNvSpPr>
              <a:spLocks noChangeArrowheads="1"/>
            </p:cNvSpPr>
            <p:nvPr/>
          </p:nvSpPr>
          <p:spPr bwMode="auto">
            <a:xfrm>
              <a:off x="2116636" y="4125459"/>
              <a:ext cx="3137854" cy="1966051"/>
            </a:xfrm>
            <a:prstGeom prst="rect">
              <a:avLst/>
            </a:prstGeom>
            <a:noFill/>
            <a:ln>
              <a:noFill/>
            </a:ln>
          </p:spPr>
          <p:txBody>
            <a:bodyPr wrap="square">
              <a:spAutoFit/>
            </a:bodyPr>
            <a:lstStyle/>
            <a:p>
              <a:pPr algn="ctr" fontAlgn="base">
                <a:lnSpc>
                  <a:spcPct val="130000"/>
                </a:lnSpc>
                <a:spcBef>
                  <a:spcPct val="0"/>
                </a:spcBef>
                <a:spcAft>
                  <a:spcPct val="0"/>
                </a:spcAft>
              </a:pPr>
              <a:r>
                <a:rPr lang="zh-CN" altLang="en-US" sz="2400" dirty="0">
                  <a:solidFill>
                    <a:schemeClr val="bg1"/>
                  </a:solidFill>
                  <a:latin typeface="微软雅黑" panose="020B0503020204020204" charset="-122"/>
                  <a:ea typeface="微软雅黑" panose="020B0503020204020204" charset="-122"/>
                </a:rPr>
                <a:t>时间分配</a:t>
              </a:r>
              <a:endParaRPr lang="en-US" altLang="zh-CN" sz="2400" dirty="0">
                <a:solidFill>
                  <a:schemeClr val="bg1"/>
                </a:solidFill>
                <a:latin typeface="微软雅黑" panose="020B0503020204020204" charset="-122"/>
                <a:ea typeface="微软雅黑" panose="020B0503020204020204" charset="-122"/>
              </a:endParaRPr>
            </a:p>
            <a:p>
              <a:pPr algn="ctr" fontAlgn="base">
                <a:lnSpc>
                  <a:spcPct val="130000"/>
                </a:lnSpc>
                <a:spcBef>
                  <a:spcPct val="0"/>
                </a:spcBef>
                <a:spcAft>
                  <a:spcPct val="0"/>
                </a:spcAft>
              </a:pPr>
              <a:r>
                <a:rPr lang="zh-CN" altLang="en-US" sz="2400" dirty="0">
                  <a:solidFill>
                    <a:schemeClr val="bg1"/>
                  </a:solidFill>
                  <a:latin typeface="微软雅黑" panose="020B0503020204020204" charset="-122"/>
                  <a:ea typeface="微软雅黑" panose="020B0503020204020204" charset="-122"/>
                </a:rPr>
                <a:t>主要难度</a:t>
              </a:r>
              <a:endParaRPr lang="en-US" altLang="zh-CN" sz="2400" dirty="0">
                <a:solidFill>
                  <a:schemeClr val="bg1"/>
                </a:solidFill>
                <a:latin typeface="微软雅黑" panose="020B0503020204020204" charset="-122"/>
                <a:ea typeface="微软雅黑" panose="020B0503020204020204" charset="-122"/>
              </a:endParaRPr>
            </a:p>
            <a:p>
              <a:pPr algn="ctr" fontAlgn="base">
                <a:lnSpc>
                  <a:spcPct val="130000"/>
                </a:lnSpc>
                <a:spcBef>
                  <a:spcPct val="0"/>
                </a:spcBef>
                <a:spcAft>
                  <a:spcPct val="0"/>
                </a:spcAft>
              </a:pPr>
              <a:r>
                <a:rPr lang="zh-CN" altLang="en-US" sz="2400" dirty="0">
                  <a:solidFill>
                    <a:schemeClr val="bg1"/>
                  </a:solidFill>
                  <a:latin typeface="微软雅黑" panose="020B0503020204020204" charset="-122"/>
                  <a:ea typeface="微软雅黑" panose="020B0503020204020204" charset="-122"/>
                </a:rPr>
                <a:t>软件设计</a:t>
              </a:r>
              <a:endParaRPr lang="en-US" altLang="zh-CN" sz="2400" dirty="0">
                <a:solidFill>
                  <a:schemeClr val="bg1"/>
                </a:solidFill>
                <a:latin typeface="微软雅黑" panose="020B0503020204020204" charset="-122"/>
                <a:ea typeface="微软雅黑" panose="020B0503020204020204" charset="-122"/>
              </a:endParaRPr>
            </a:p>
            <a:p>
              <a:pPr algn="ctr" fontAlgn="base">
                <a:lnSpc>
                  <a:spcPct val="130000"/>
                </a:lnSpc>
                <a:spcBef>
                  <a:spcPct val="0"/>
                </a:spcBef>
                <a:spcAft>
                  <a:spcPct val="0"/>
                </a:spcAft>
              </a:pPr>
              <a:r>
                <a:rPr lang="zh-CN" altLang="en-US" sz="2400" dirty="0">
                  <a:solidFill>
                    <a:schemeClr val="bg1"/>
                  </a:solidFill>
                  <a:latin typeface="微软雅黑" panose="020B0503020204020204" charset="-122"/>
                  <a:ea typeface="微软雅黑" panose="020B0503020204020204" charset="-122"/>
                </a:rPr>
                <a:t>算法优化</a:t>
              </a:r>
              <a:endParaRPr lang="en-US" altLang="zh-CN" sz="2400" dirty="0">
                <a:solidFill>
                  <a:schemeClr val="bg1"/>
                </a:solidFill>
                <a:latin typeface="微软雅黑" panose="020B0503020204020204" charset="-122"/>
                <a:ea typeface="微软雅黑" panose="020B0503020204020204" charset="-122"/>
              </a:endParaRPr>
            </a:p>
          </p:txBody>
        </p:sp>
        <p:sp>
          <p:nvSpPr>
            <p:cNvPr id="16" name="Freeform 174"/>
            <p:cNvSpPr/>
            <p:nvPr/>
          </p:nvSpPr>
          <p:spPr bwMode="auto">
            <a:xfrm>
              <a:off x="3215179" y="2213537"/>
              <a:ext cx="1064124" cy="1056534"/>
            </a:xfrm>
            <a:custGeom>
              <a:avLst/>
              <a:gdLst>
                <a:gd name="T0" fmla="*/ 119 w 125"/>
                <a:gd name="T1" fmla="*/ 24 h 124"/>
                <a:gd name="T2" fmla="*/ 108 w 125"/>
                <a:gd name="T3" fmla="*/ 34 h 124"/>
                <a:gd name="T4" fmla="*/ 91 w 125"/>
                <a:gd name="T5" fmla="*/ 34 h 124"/>
                <a:gd name="T6" fmla="*/ 91 w 125"/>
                <a:gd name="T7" fmla="*/ 17 h 124"/>
                <a:gd name="T8" fmla="*/ 101 w 125"/>
                <a:gd name="T9" fmla="*/ 6 h 124"/>
                <a:gd name="T10" fmla="*/ 59 w 125"/>
                <a:gd name="T11" fmla="*/ 14 h 124"/>
                <a:gd name="T12" fmla="*/ 50 w 125"/>
                <a:gd name="T13" fmla="*/ 52 h 124"/>
                <a:gd name="T14" fmla="*/ 7 w 125"/>
                <a:gd name="T15" fmla="*/ 95 h 124"/>
                <a:gd name="T16" fmla="*/ 7 w 125"/>
                <a:gd name="T17" fmla="*/ 118 h 124"/>
                <a:gd name="T18" fmla="*/ 30 w 125"/>
                <a:gd name="T19" fmla="*/ 118 h 124"/>
                <a:gd name="T20" fmla="*/ 73 w 125"/>
                <a:gd name="T21" fmla="*/ 75 h 124"/>
                <a:gd name="T22" fmla="*/ 111 w 125"/>
                <a:gd name="T23" fmla="*/ 66 h 124"/>
                <a:gd name="T24" fmla="*/ 119 w 125"/>
                <a:gd name="T25"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4">
                  <a:moveTo>
                    <a:pt x="119" y="24"/>
                  </a:moveTo>
                  <a:cubicBezTo>
                    <a:pt x="117" y="27"/>
                    <a:pt x="113" y="30"/>
                    <a:pt x="108" y="34"/>
                  </a:cubicBezTo>
                  <a:cubicBezTo>
                    <a:pt x="103" y="39"/>
                    <a:pt x="96" y="39"/>
                    <a:pt x="91" y="34"/>
                  </a:cubicBezTo>
                  <a:cubicBezTo>
                    <a:pt x="86" y="29"/>
                    <a:pt x="86" y="22"/>
                    <a:pt x="91" y="17"/>
                  </a:cubicBezTo>
                  <a:cubicBezTo>
                    <a:pt x="96" y="12"/>
                    <a:pt x="101" y="6"/>
                    <a:pt x="101" y="6"/>
                  </a:cubicBezTo>
                  <a:cubicBezTo>
                    <a:pt x="87" y="0"/>
                    <a:pt x="70" y="3"/>
                    <a:pt x="59" y="14"/>
                  </a:cubicBezTo>
                  <a:cubicBezTo>
                    <a:pt x="49" y="24"/>
                    <a:pt x="46" y="39"/>
                    <a:pt x="50" y="52"/>
                  </a:cubicBezTo>
                  <a:cubicBezTo>
                    <a:pt x="7" y="95"/>
                    <a:pt x="7" y="95"/>
                    <a:pt x="7" y="95"/>
                  </a:cubicBezTo>
                  <a:cubicBezTo>
                    <a:pt x="0" y="101"/>
                    <a:pt x="0" y="112"/>
                    <a:pt x="7" y="118"/>
                  </a:cubicBezTo>
                  <a:cubicBezTo>
                    <a:pt x="13" y="124"/>
                    <a:pt x="24" y="124"/>
                    <a:pt x="30" y="118"/>
                  </a:cubicBezTo>
                  <a:cubicBezTo>
                    <a:pt x="73" y="75"/>
                    <a:pt x="73" y="75"/>
                    <a:pt x="73" y="75"/>
                  </a:cubicBezTo>
                  <a:cubicBezTo>
                    <a:pt x="86" y="79"/>
                    <a:pt x="101" y="76"/>
                    <a:pt x="111" y="66"/>
                  </a:cubicBezTo>
                  <a:cubicBezTo>
                    <a:pt x="123" y="55"/>
                    <a:pt x="125" y="38"/>
                    <a:pt x="119" y="24"/>
                  </a:cubicBezTo>
                  <a:close/>
                </a:path>
              </a:pathLst>
            </a:custGeom>
            <a:solidFill>
              <a:schemeClr val="bg1"/>
            </a:solidFill>
            <a:ln>
              <a:noFill/>
            </a:ln>
          </p:spPr>
          <p:txBody>
            <a:bodyPr vert="horz" wrap="square" lIns="68580" tIns="34290" rIns="68580" bIns="34290" numCol="1" anchor="t" anchorCtr="0" compatLnSpc="1"/>
            <a:lstStyle/>
            <a:p>
              <a:pPr algn="ctr"/>
              <a:endParaRPr lang="zh-CN" altLang="en-US"/>
            </a:p>
          </p:txBody>
        </p:sp>
      </p:grpSp>
      <p:sp>
        <p:nvSpPr>
          <p:cNvPr id="18" name="文本框 10"/>
          <p:cNvSpPr txBox="1"/>
          <p:nvPr/>
        </p:nvSpPr>
        <p:spPr>
          <a:xfrm>
            <a:off x="438150" y="517096"/>
            <a:ext cx="11133445" cy="861774"/>
          </a:xfrm>
          <a:prstGeom prst="rect">
            <a:avLst/>
          </a:prstGeom>
          <a:noFill/>
        </p:spPr>
        <p:txBody>
          <a:bodyPr wrap="square" rtlCol="0">
            <a:spAutoFit/>
          </a:bodyPr>
          <a:lstStyle/>
          <a:p>
            <a:pPr algn="ctr"/>
            <a:r>
              <a:rPr lang="zh-CN" altLang="en-US" sz="5000" b="1" dirty="0">
                <a:solidFill>
                  <a:schemeClr val="tx1">
                    <a:lumMod val="75000"/>
                    <a:lumOff val="25000"/>
                  </a:schemeClr>
                </a:solidFill>
                <a:latin typeface="微软雅黑" panose="020B0503020204020204" charset="-122"/>
                <a:ea typeface="微软雅黑" panose="020B0503020204020204" charset="-122"/>
              </a:rPr>
              <a:t>心得感想</a:t>
            </a:r>
          </a:p>
        </p:txBody>
      </p:sp>
      <p:cxnSp>
        <p:nvCxnSpPr>
          <p:cNvPr id="17" name="直接连接符 16"/>
          <p:cNvCxnSpPr/>
          <p:nvPr/>
        </p:nvCxnSpPr>
        <p:spPr>
          <a:xfrm>
            <a:off x="407866" y="1510201"/>
            <a:ext cx="11163729"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10701172" y="5478011"/>
            <a:ext cx="1492416" cy="1485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6" presetClass="entr" presetSubtype="37"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barn(outVertical)">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 presetClass="entr" presetSubtype="8" fill="hold" nodeType="withEffect" p14:presetBounceEnd="62000">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14:bounceEnd="62000">
                                          <p:cBhvr additive="base">
                                            <p:cTn id="18" dur="500" fill="hold"/>
                                            <p:tgtEl>
                                              <p:spTgt spid="13"/>
                                            </p:tgtEl>
                                            <p:attrNameLst>
                                              <p:attrName>ppt_x</p:attrName>
                                            </p:attrNameLst>
                                          </p:cBhvr>
                                          <p:tavLst>
                                            <p:tav tm="0">
                                              <p:val>
                                                <p:strVal val="0-#ppt_w/2"/>
                                              </p:val>
                                            </p:tav>
                                            <p:tav tm="100000">
                                              <p:val>
                                                <p:strVal val="#ppt_x"/>
                                              </p:val>
                                            </p:tav>
                                          </p:tavLst>
                                        </p:anim>
                                        <p:anim calcmode="lin" valueType="num" p14:bounceEnd="62000">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6" presetClass="entr" presetSubtype="37"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barn(outVertical)">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 presetClass="entr" presetSubtype="8" fill="hold"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 y="-1905"/>
            <a:ext cx="12189746" cy="6860162"/>
          </a:xfrm>
          <a:prstGeom prst="rect">
            <a:avLst/>
          </a:prstGeom>
        </p:spPr>
      </p:pic>
      <p:sp>
        <p:nvSpPr>
          <p:cNvPr id="13" name="文本框 12"/>
          <p:cNvSpPr txBox="1"/>
          <p:nvPr/>
        </p:nvSpPr>
        <p:spPr>
          <a:xfrm>
            <a:off x="253625" y="2475052"/>
            <a:ext cx="10650538" cy="2215991"/>
          </a:xfrm>
          <a:prstGeom prst="rect">
            <a:avLst/>
          </a:prstGeom>
          <a:noFill/>
        </p:spPr>
        <p:txBody>
          <a:bodyPr wrap="square" rtlCol="0">
            <a:spAutoFit/>
          </a:bodyPr>
          <a:lstStyle/>
          <a:p>
            <a:pPr lvl="0" algn="r"/>
            <a:r>
              <a:rPr kumimoji="1" lang="en-US" altLang="zh-CN" sz="13800" b="1" dirty="0">
                <a:solidFill>
                  <a:schemeClr val="accent1"/>
                </a:solidFill>
                <a:latin typeface="微软雅黑" panose="020B0503020204020204" charset="-122"/>
                <a:ea typeface="微软雅黑" panose="020B0503020204020204" charset="-122"/>
                <a:cs typeface="微软雅黑" panose="020B0503020204020204" charset="-122"/>
              </a:rPr>
              <a:t>TH</a:t>
            </a:r>
            <a:r>
              <a:rPr kumimoji="1" lang="en-US" altLang="zh-CN" sz="13800" b="1" dirty="0">
                <a:solidFill>
                  <a:schemeClr val="accent2"/>
                </a:solidFill>
                <a:latin typeface="微软雅黑" panose="020B0503020204020204" charset="-122"/>
                <a:ea typeface="微软雅黑" panose="020B0503020204020204" charset="-122"/>
                <a:cs typeface="微软雅黑" panose="020B0503020204020204" charset="-122"/>
              </a:rPr>
              <a:t>AN</a:t>
            </a:r>
            <a:r>
              <a:rPr kumimoji="1" lang="en-US" altLang="zh-CN" sz="13800" b="1" dirty="0">
                <a:solidFill>
                  <a:schemeClr val="accent4"/>
                </a:solidFill>
                <a:latin typeface="微软雅黑" panose="020B0503020204020204" charset="-122"/>
                <a:ea typeface="微软雅黑" panose="020B0503020204020204" charset="-122"/>
                <a:cs typeface="微软雅黑" panose="020B0503020204020204" charset="-122"/>
              </a:rPr>
              <a:t>KS</a:t>
            </a:r>
            <a:endParaRPr kumimoji="1" lang="zh-CN" altLang="en-US" sz="13800" b="1"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5418203" y="4334032"/>
            <a:ext cx="5226559" cy="707886"/>
          </a:xfrm>
          <a:prstGeom prst="rect">
            <a:avLst/>
          </a:prstGeom>
          <a:noFill/>
        </p:spPr>
        <p:txBody>
          <a:bodyPr wrap="square" rtlCol="0">
            <a:spAutoFit/>
          </a:bodyPr>
          <a:lstStyle/>
          <a:p>
            <a:pPr lvl="0" algn="r"/>
            <a:endParaRPr kumimoji="1" lang="zh-CN" altLang="en-US" sz="4000" dirty="0">
              <a:solidFill>
                <a:schemeClr val="bg1">
                  <a:lumMod val="50000"/>
                </a:schemeClr>
              </a:solidFill>
              <a:latin typeface="微软雅黑" panose="020B0503020204020204" charset="-122"/>
              <a:ea typeface="微软雅黑" panose="020B0503020204020204" charset="-122"/>
              <a:cs typeface="Arial Black" panose="020B0A04020102020204"/>
            </a:endParaRPr>
          </a:p>
        </p:txBody>
      </p:sp>
      <p:sp>
        <p:nvSpPr>
          <p:cNvPr id="15" name="文本框 14"/>
          <p:cNvSpPr txBox="1"/>
          <p:nvPr/>
        </p:nvSpPr>
        <p:spPr>
          <a:xfrm>
            <a:off x="3126306" y="2294958"/>
            <a:ext cx="4905177" cy="521970"/>
          </a:xfrm>
          <a:prstGeom prst="rect">
            <a:avLst/>
          </a:prstGeom>
          <a:noFill/>
        </p:spPr>
        <p:txBody>
          <a:bodyPr wrap="square" rtlCol="0">
            <a:spAutoFit/>
          </a:bodyPr>
          <a:lstStyle/>
          <a:p>
            <a:endParaRPr kumimoji="1" lang="en-US" altLang="zh-CN" sz="2800" dirty="0">
              <a:solidFill>
                <a:schemeClr val="bg1">
                  <a:lumMod val="50000"/>
                </a:schemeClr>
              </a:solidFill>
              <a:latin typeface="微软雅黑" panose="020B0503020204020204" charset="-122"/>
              <a:ea typeface="微软雅黑" panose="020B0503020204020204" charset="-122"/>
              <a:cs typeface="Arial Black" panose="020B0A04020102020204"/>
            </a:endParaRPr>
          </a:p>
        </p:txBody>
      </p:sp>
      <p:pic>
        <p:nvPicPr>
          <p:cNvPr id="20" name="图片 19"/>
          <p:cNvPicPr>
            <a:picLocks noChangeAspect="1"/>
          </p:cNvPicPr>
          <p:nvPr/>
        </p:nvPicPr>
        <p:blipFill>
          <a:blip r:embed="rId4"/>
          <a:stretch>
            <a:fillRect/>
          </a:stretch>
        </p:blipFill>
        <p:spPr>
          <a:xfrm>
            <a:off x="10701172" y="5478011"/>
            <a:ext cx="1492416" cy="14853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2658"/>
    </mc:Choice>
    <mc:Fallback xmlns="">
      <p:transition advClick="0" advTm="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nodePh="1">
                                  <p:stCondLst>
                                    <p:cond delay="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3"/>
          <p:cNvGrpSpPr/>
          <p:nvPr/>
        </p:nvGrpSpPr>
        <p:grpSpPr>
          <a:xfrm>
            <a:off x="-1148727" y="1062868"/>
            <a:ext cx="6043343" cy="5990937"/>
            <a:chOff x="836142" y="2356202"/>
            <a:chExt cx="2354275" cy="2333859"/>
          </a:xfrm>
        </p:grpSpPr>
        <p:sp>
          <p:nvSpPr>
            <p:cNvPr id="3" name="Freeform 5"/>
            <p:cNvSpPr/>
            <p:nvPr/>
          </p:nvSpPr>
          <p:spPr bwMode="auto">
            <a:xfrm>
              <a:off x="1627280" y="2824505"/>
              <a:ext cx="537208" cy="381533"/>
            </a:xfrm>
            <a:custGeom>
              <a:avLst/>
              <a:gdLst>
                <a:gd name="T0" fmla="*/ 9 w 55"/>
                <a:gd name="T1" fmla="*/ 0 h 39"/>
                <a:gd name="T2" fmla="*/ 33 w 55"/>
                <a:gd name="T3" fmla="*/ 13 h 39"/>
                <a:gd name="T4" fmla="*/ 54 w 55"/>
                <a:gd name="T5" fmla="*/ 33 h 39"/>
                <a:gd name="T6" fmla="*/ 36 w 55"/>
                <a:gd name="T7" fmla="*/ 39 h 39"/>
                <a:gd name="T8" fmla="*/ 9 w 55"/>
                <a:gd name="T9" fmla="*/ 0 h 39"/>
              </a:gdLst>
              <a:ahLst/>
              <a:cxnLst>
                <a:cxn ang="0">
                  <a:pos x="T0" y="T1"/>
                </a:cxn>
                <a:cxn ang="0">
                  <a:pos x="T2" y="T3"/>
                </a:cxn>
                <a:cxn ang="0">
                  <a:pos x="T4" y="T5"/>
                </a:cxn>
                <a:cxn ang="0">
                  <a:pos x="T6" y="T7"/>
                </a:cxn>
                <a:cxn ang="0">
                  <a:pos x="T8" y="T9"/>
                </a:cxn>
              </a:cxnLst>
              <a:rect l="0" t="0" r="r" b="b"/>
              <a:pathLst>
                <a:path w="55" h="39">
                  <a:moveTo>
                    <a:pt x="9" y="0"/>
                  </a:moveTo>
                  <a:cubicBezTo>
                    <a:pt x="9" y="12"/>
                    <a:pt x="24" y="11"/>
                    <a:pt x="33" y="13"/>
                  </a:cubicBezTo>
                  <a:cubicBezTo>
                    <a:pt x="55" y="18"/>
                    <a:pt x="54" y="33"/>
                    <a:pt x="54" y="33"/>
                  </a:cubicBezTo>
                  <a:cubicBezTo>
                    <a:pt x="54" y="33"/>
                    <a:pt x="47" y="39"/>
                    <a:pt x="36" y="39"/>
                  </a:cubicBezTo>
                  <a:cubicBezTo>
                    <a:pt x="23" y="39"/>
                    <a:pt x="0" y="23"/>
                    <a:pt x="9" y="0"/>
                  </a:cubicBezTo>
                  <a:close/>
                </a:path>
              </a:pathLst>
            </a:custGeom>
            <a:solidFill>
              <a:srgbClr val="30B9EC"/>
            </a:solidFill>
            <a:ln>
              <a:noFill/>
            </a:ln>
          </p:spPr>
          <p:txBody>
            <a:bodyPr vert="horz" wrap="square" lIns="121920" tIns="60960" rIns="121920" bIns="60960" numCol="1" anchor="t" anchorCtr="0" compatLnSpc="1"/>
            <a:lstStyle/>
            <a:p>
              <a:endParaRPr lang="zh-CN" altLang="en-US" sz="2400"/>
            </a:p>
          </p:txBody>
        </p:sp>
        <p:sp>
          <p:nvSpPr>
            <p:cNvPr id="4" name="Freeform 6"/>
            <p:cNvSpPr/>
            <p:nvPr/>
          </p:nvSpPr>
          <p:spPr bwMode="auto">
            <a:xfrm>
              <a:off x="2350790" y="2922759"/>
              <a:ext cx="507860" cy="468303"/>
            </a:xfrm>
            <a:custGeom>
              <a:avLst/>
              <a:gdLst>
                <a:gd name="T0" fmla="*/ 42 w 52"/>
                <a:gd name="T1" fmla="*/ 0 h 48"/>
                <a:gd name="T2" fmla="*/ 45 w 52"/>
                <a:gd name="T3" fmla="*/ 31 h 48"/>
                <a:gd name="T4" fmla="*/ 6 w 52"/>
                <a:gd name="T5" fmla="*/ 45 h 48"/>
                <a:gd name="T6" fmla="*/ 5 w 52"/>
                <a:gd name="T7" fmla="*/ 26 h 48"/>
                <a:gd name="T8" fmla="*/ 42 w 52"/>
                <a:gd name="T9" fmla="*/ 0 h 48"/>
              </a:gdLst>
              <a:ahLst/>
              <a:cxnLst>
                <a:cxn ang="0">
                  <a:pos x="T0" y="T1"/>
                </a:cxn>
                <a:cxn ang="0">
                  <a:pos x="T2" y="T3"/>
                </a:cxn>
                <a:cxn ang="0">
                  <a:pos x="T4" y="T5"/>
                </a:cxn>
                <a:cxn ang="0">
                  <a:pos x="T6" y="T7"/>
                </a:cxn>
                <a:cxn ang="0">
                  <a:pos x="T8" y="T9"/>
                </a:cxn>
              </a:cxnLst>
              <a:rect l="0" t="0" r="r" b="b"/>
              <a:pathLst>
                <a:path w="52" h="48">
                  <a:moveTo>
                    <a:pt x="42" y="0"/>
                  </a:moveTo>
                  <a:cubicBezTo>
                    <a:pt x="42" y="0"/>
                    <a:pt x="52" y="20"/>
                    <a:pt x="45" y="31"/>
                  </a:cubicBezTo>
                  <a:cubicBezTo>
                    <a:pt x="34" y="48"/>
                    <a:pt x="23" y="41"/>
                    <a:pt x="6" y="45"/>
                  </a:cubicBezTo>
                  <a:cubicBezTo>
                    <a:pt x="6" y="45"/>
                    <a:pt x="0" y="35"/>
                    <a:pt x="5" y="26"/>
                  </a:cubicBezTo>
                  <a:cubicBezTo>
                    <a:pt x="14" y="10"/>
                    <a:pt x="39" y="15"/>
                    <a:pt x="42" y="0"/>
                  </a:cubicBezTo>
                  <a:close/>
                </a:path>
              </a:pathLst>
            </a:custGeom>
            <a:solidFill>
              <a:srgbClr val="FFC000"/>
            </a:solidFill>
            <a:ln>
              <a:noFill/>
            </a:ln>
          </p:spPr>
          <p:txBody>
            <a:bodyPr vert="horz" wrap="square" lIns="121920" tIns="60960" rIns="121920" bIns="60960" numCol="1" anchor="t" anchorCtr="0" compatLnSpc="1"/>
            <a:lstStyle/>
            <a:p>
              <a:endParaRPr lang="zh-CN" altLang="en-US" sz="2400"/>
            </a:p>
          </p:txBody>
        </p:sp>
        <p:sp>
          <p:nvSpPr>
            <p:cNvPr id="5" name="Freeform 7"/>
            <p:cNvSpPr/>
            <p:nvPr/>
          </p:nvSpPr>
          <p:spPr bwMode="auto">
            <a:xfrm>
              <a:off x="1969256" y="2356202"/>
              <a:ext cx="303695" cy="410882"/>
            </a:xfrm>
            <a:custGeom>
              <a:avLst/>
              <a:gdLst>
                <a:gd name="T0" fmla="*/ 14 w 31"/>
                <a:gd name="T1" fmla="*/ 42 h 42"/>
                <a:gd name="T2" fmla="*/ 29 w 31"/>
                <a:gd name="T3" fmla="*/ 22 h 42"/>
                <a:gd name="T4" fmla="*/ 30 w 31"/>
                <a:gd name="T5" fmla="*/ 0 h 42"/>
                <a:gd name="T6" fmla="*/ 10 w 31"/>
                <a:gd name="T7" fmla="*/ 13 h 42"/>
                <a:gd name="T8" fmla="*/ 14 w 31"/>
                <a:gd name="T9" fmla="*/ 42 h 42"/>
              </a:gdLst>
              <a:ahLst/>
              <a:cxnLst>
                <a:cxn ang="0">
                  <a:pos x="T0" y="T1"/>
                </a:cxn>
                <a:cxn ang="0">
                  <a:pos x="T2" y="T3"/>
                </a:cxn>
                <a:cxn ang="0">
                  <a:pos x="T4" y="T5"/>
                </a:cxn>
                <a:cxn ang="0">
                  <a:pos x="T6" y="T7"/>
                </a:cxn>
                <a:cxn ang="0">
                  <a:pos x="T8" y="T9"/>
                </a:cxn>
              </a:cxnLst>
              <a:rect l="0" t="0" r="r" b="b"/>
              <a:pathLst>
                <a:path w="31" h="42">
                  <a:moveTo>
                    <a:pt x="14" y="42"/>
                  </a:moveTo>
                  <a:cubicBezTo>
                    <a:pt x="26" y="42"/>
                    <a:pt x="31" y="33"/>
                    <a:pt x="29" y="22"/>
                  </a:cubicBezTo>
                  <a:cubicBezTo>
                    <a:pt x="28" y="13"/>
                    <a:pt x="25" y="8"/>
                    <a:pt x="30" y="0"/>
                  </a:cubicBezTo>
                  <a:cubicBezTo>
                    <a:pt x="30" y="0"/>
                    <a:pt x="16" y="2"/>
                    <a:pt x="10" y="13"/>
                  </a:cubicBezTo>
                  <a:cubicBezTo>
                    <a:pt x="0" y="31"/>
                    <a:pt x="14" y="42"/>
                    <a:pt x="14" y="42"/>
                  </a:cubicBezTo>
                  <a:close/>
                </a:path>
              </a:pathLst>
            </a:custGeom>
            <a:solidFill>
              <a:srgbClr val="8EC83E"/>
            </a:solidFill>
            <a:ln>
              <a:noFill/>
            </a:ln>
          </p:spPr>
          <p:txBody>
            <a:bodyPr vert="horz" wrap="square" lIns="121920" tIns="60960" rIns="121920" bIns="60960" numCol="1" anchor="t" anchorCtr="0" compatLnSpc="1"/>
            <a:lstStyle/>
            <a:p>
              <a:endParaRPr lang="zh-CN" altLang="en-US" sz="2400"/>
            </a:p>
          </p:txBody>
        </p:sp>
        <p:sp>
          <p:nvSpPr>
            <p:cNvPr id="6" name="Oval 14"/>
            <p:cNvSpPr>
              <a:spLocks noChangeArrowheads="1"/>
            </p:cNvSpPr>
            <p:nvPr/>
          </p:nvSpPr>
          <p:spPr bwMode="auto">
            <a:xfrm>
              <a:off x="2380138" y="3791736"/>
              <a:ext cx="234789" cy="234789"/>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7" name="Oval 16"/>
            <p:cNvSpPr>
              <a:spLocks noChangeArrowheads="1"/>
            </p:cNvSpPr>
            <p:nvPr/>
          </p:nvSpPr>
          <p:spPr bwMode="auto">
            <a:xfrm>
              <a:off x="2027954" y="3772595"/>
              <a:ext cx="322835" cy="321560"/>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8" name="Oval 17"/>
            <p:cNvSpPr>
              <a:spLocks noChangeArrowheads="1"/>
            </p:cNvSpPr>
            <p:nvPr/>
          </p:nvSpPr>
          <p:spPr bwMode="auto">
            <a:xfrm>
              <a:off x="2233395" y="3743247"/>
              <a:ext cx="195232" cy="185025"/>
            </a:xfrm>
            <a:prstGeom prst="ellipse">
              <a:avLst/>
            </a:pr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400"/>
            </a:p>
          </p:txBody>
        </p:sp>
        <p:sp>
          <p:nvSpPr>
            <p:cNvPr id="9" name="Oval 18"/>
            <p:cNvSpPr>
              <a:spLocks noChangeArrowheads="1"/>
            </p:cNvSpPr>
            <p:nvPr/>
          </p:nvSpPr>
          <p:spPr bwMode="auto">
            <a:xfrm>
              <a:off x="2243603" y="3782803"/>
              <a:ext cx="185024" cy="185025"/>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0" name="Oval 19"/>
            <p:cNvSpPr>
              <a:spLocks noChangeArrowheads="1"/>
            </p:cNvSpPr>
            <p:nvPr/>
          </p:nvSpPr>
          <p:spPr bwMode="auto">
            <a:xfrm>
              <a:off x="2243603" y="3879782"/>
              <a:ext cx="195232" cy="195233"/>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1" name="Oval 20"/>
            <p:cNvSpPr>
              <a:spLocks noChangeArrowheads="1"/>
            </p:cNvSpPr>
            <p:nvPr/>
          </p:nvSpPr>
          <p:spPr bwMode="auto">
            <a:xfrm>
              <a:off x="1960325" y="3889990"/>
              <a:ext cx="185024" cy="195233"/>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2" name="Oval 21"/>
            <p:cNvSpPr>
              <a:spLocks noChangeArrowheads="1"/>
            </p:cNvSpPr>
            <p:nvPr/>
          </p:nvSpPr>
          <p:spPr bwMode="auto">
            <a:xfrm>
              <a:off x="1832722" y="3821084"/>
              <a:ext cx="224581" cy="224581"/>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3" name="Oval 22"/>
            <p:cNvSpPr>
              <a:spLocks noChangeArrowheads="1"/>
            </p:cNvSpPr>
            <p:nvPr/>
          </p:nvSpPr>
          <p:spPr bwMode="auto">
            <a:xfrm>
              <a:off x="1960325" y="3733039"/>
              <a:ext cx="185024" cy="17609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4" name="Oval 23"/>
            <p:cNvSpPr>
              <a:spLocks noChangeArrowheads="1"/>
            </p:cNvSpPr>
            <p:nvPr/>
          </p:nvSpPr>
          <p:spPr bwMode="auto">
            <a:xfrm>
              <a:off x="1744675" y="3919339"/>
              <a:ext cx="176092" cy="174816"/>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15" name="Freeform 24"/>
            <p:cNvSpPr/>
            <p:nvPr/>
          </p:nvSpPr>
          <p:spPr bwMode="auto">
            <a:xfrm>
              <a:off x="1051791" y="3703690"/>
              <a:ext cx="2138626" cy="585698"/>
            </a:xfrm>
            <a:custGeom>
              <a:avLst/>
              <a:gdLst>
                <a:gd name="T0" fmla="*/ 14 w 219"/>
                <a:gd name="T1" fmla="*/ 60 h 60"/>
                <a:gd name="T2" fmla="*/ 129 w 219"/>
                <a:gd name="T3" fmla="*/ 60 h 60"/>
                <a:gd name="T4" fmla="*/ 209 w 219"/>
                <a:gd name="T5" fmla="*/ 27 h 60"/>
                <a:gd name="T6" fmla="*/ 216 w 219"/>
                <a:gd name="T7" fmla="*/ 10 h 60"/>
                <a:gd name="T8" fmla="*/ 198 w 219"/>
                <a:gd name="T9" fmla="*/ 3 h 60"/>
                <a:gd name="T10" fmla="*/ 124 w 219"/>
                <a:gd name="T11" fmla="*/ 34 h 60"/>
                <a:gd name="T12" fmla="*/ 14 w 219"/>
                <a:gd name="T13" fmla="*/ 34 h 60"/>
                <a:gd name="T14" fmla="*/ 0 w 219"/>
                <a:gd name="T15" fmla="*/ 47 h 60"/>
                <a:gd name="T16" fmla="*/ 14 w 2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60">
                  <a:moveTo>
                    <a:pt x="14" y="60"/>
                  </a:moveTo>
                  <a:cubicBezTo>
                    <a:pt x="129" y="60"/>
                    <a:pt x="129" y="60"/>
                    <a:pt x="129" y="60"/>
                  </a:cubicBezTo>
                  <a:cubicBezTo>
                    <a:pt x="209" y="27"/>
                    <a:pt x="209" y="27"/>
                    <a:pt x="209" y="27"/>
                  </a:cubicBezTo>
                  <a:cubicBezTo>
                    <a:pt x="215" y="25"/>
                    <a:pt x="219" y="17"/>
                    <a:pt x="216" y="10"/>
                  </a:cubicBezTo>
                  <a:cubicBezTo>
                    <a:pt x="213" y="3"/>
                    <a:pt x="205" y="0"/>
                    <a:pt x="198" y="3"/>
                  </a:cubicBezTo>
                  <a:cubicBezTo>
                    <a:pt x="124" y="34"/>
                    <a:pt x="124" y="34"/>
                    <a:pt x="124" y="34"/>
                  </a:cubicBezTo>
                  <a:cubicBezTo>
                    <a:pt x="14" y="34"/>
                    <a:pt x="14" y="34"/>
                    <a:pt x="14" y="34"/>
                  </a:cubicBezTo>
                  <a:cubicBezTo>
                    <a:pt x="6" y="34"/>
                    <a:pt x="0" y="40"/>
                    <a:pt x="0" y="47"/>
                  </a:cubicBezTo>
                  <a:cubicBezTo>
                    <a:pt x="0" y="54"/>
                    <a:pt x="6" y="60"/>
                    <a:pt x="14" y="60"/>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zh-CN" altLang="en-US" sz="2400"/>
            </a:p>
          </p:txBody>
        </p:sp>
        <p:sp>
          <p:nvSpPr>
            <p:cNvPr id="16" name="Freeform 25"/>
            <p:cNvSpPr/>
            <p:nvPr/>
          </p:nvSpPr>
          <p:spPr bwMode="auto">
            <a:xfrm>
              <a:off x="1060723" y="3674341"/>
              <a:ext cx="948090" cy="586974"/>
            </a:xfrm>
            <a:custGeom>
              <a:avLst/>
              <a:gdLst>
                <a:gd name="T0" fmla="*/ 15 w 97"/>
                <a:gd name="T1" fmla="*/ 60 h 60"/>
                <a:gd name="T2" fmla="*/ 20 w 97"/>
                <a:gd name="T3" fmla="*/ 59 h 60"/>
                <a:gd name="T4" fmla="*/ 88 w 97"/>
                <a:gd name="T5" fmla="*/ 27 h 60"/>
                <a:gd name="T6" fmla="*/ 94 w 97"/>
                <a:gd name="T7" fmla="*/ 9 h 60"/>
                <a:gd name="T8" fmla="*/ 76 w 97"/>
                <a:gd name="T9" fmla="*/ 3 h 60"/>
                <a:gd name="T10" fmla="*/ 10 w 97"/>
                <a:gd name="T11" fmla="*/ 35 h 60"/>
                <a:gd name="T12" fmla="*/ 3 w 97"/>
                <a:gd name="T13" fmla="*/ 52 h 60"/>
                <a:gd name="T14" fmla="*/ 15 w 97"/>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0">
                  <a:moveTo>
                    <a:pt x="15" y="60"/>
                  </a:moveTo>
                  <a:cubicBezTo>
                    <a:pt x="17" y="60"/>
                    <a:pt x="19" y="60"/>
                    <a:pt x="20" y="59"/>
                  </a:cubicBezTo>
                  <a:cubicBezTo>
                    <a:pt x="46" y="49"/>
                    <a:pt x="87" y="28"/>
                    <a:pt x="88" y="27"/>
                  </a:cubicBezTo>
                  <a:cubicBezTo>
                    <a:pt x="95" y="24"/>
                    <a:pt x="97" y="16"/>
                    <a:pt x="94" y="9"/>
                  </a:cubicBezTo>
                  <a:cubicBezTo>
                    <a:pt x="91" y="2"/>
                    <a:pt x="83" y="0"/>
                    <a:pt x="76" y="3"/>
                  </a:cubicBezTo>
                  <a:cubicBezTo>
                    <a:pt x="76" y="3"/>
                    <a:pt x="34" y="25"/>
                    <a:pt x="10" y="35"/>
                  </a:cubicBezTo>
                  <a:cubicBezTo>
                    <a:pt x="3" y="38"/>
                    <a:pt x="0" y="45"/>
                    <a:pt x="3" y="52"/>
                  </a:cubicBezTo>
                  <a:cubicBezTo>
                    <a:pt x="5" y="57"/>
                    <a:pt x="10" y="60"/>
                    <a:pt x="15" y="60"/>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zh-CN" altLang="en-US" sz="2400"/>
            </a:p>
          </p:txBody>
        </p:sp>
        <p:sp>
          <p:nvSpPr>
            <p:cNvPr id="17" name="Freeform 26"/>
            <p:cNvSpPr/>
            <p:nvPr/>
          </p:nvSpPr>
          <p:spPr bwMode="auto">
            <a:xfrm>
              <a:off x="836142" y="3948687"/>
              <a:ext cx="987647" cy="741374"/>
            </a:xfrm>
            <a:custGeom>
              <a:avLst/>
              <a:gdLst>
                <a:gd name="T0" fmla="*/ 48 w 101"/>
                <a:gd name="T1" fmla="*/ 3 h 76"/>
                <a:gd name="T2" fmla="*/ 22 w 101"/>
                <a:gd name="T3" fmla="*/ 18 h 76"/>
                <a:gd name="T4" fmla="*/ 0 w 101"/>
                <a:gd name="T5" fmla="*/ 50 h 76"/>
                <a:gd name="T6" fmla="*/ 49 w 101"/>
                <a:gd name="T7" fmla="*/ 76 h 76"/>
                <a:gd name="T8" fmla="*/ 75 w 101"/>
                <a:gd name="T9" fmla="*/ 32 h 76"/>
                <a:gd name="T10" fmla="*/ 84 w 101"/>
                <a:gd name="T11" fmla="*/ 20 h 76"/>
                <a:gd name="T12" fmla="*/ 65 w 101"/>
                <a:gd name="T13" fmla="*/ 22 h 76"/>
                <a:gd name="T14" fmla="*/ 48 w 101"/>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6">
                  <a:moveTo>
                    <a:pt x="48" y="3"/>
                  </a:moveTo>
                  <a:cubicBezTo>
                    <a:pt x="48" y="3"/>
                    <a:pt x="36" y="0"/>
                    <a:pt x="22" y="18"/>
                  </a:cubicBezTo>
                  <a:cubicBezTo>
                    <a:pt x="15" y="26"/>
                    <a:pt x="7" y="38"/>
                    <a:pt x="0" y="50"/>
                  </a:cubicBezTo>
                  <a:cubicBezTo>
                    <a:pt x="18" y="66"/>
                    <a:pt x="49" y="76"/>
                    <a:pt x="49" y="76"/>
                  </a:cubicBezTo>
                  <a:cubicBezTo>
                    <a:pt x="75" y="32"/>
                    <a:pt x="75" y="32"/>
                    <a:pt x="75" y="32"/>
                  </a:cubicBezTo>
                  <a:cubicBezTo>
                    <a:pt x="75" y="32"/>
                    <a:pt x="101" y="20"/>
                    <a:pt x="84" y="20"/>
                  </a:cubicBezTo>
                  <a:cubicBezTo>
                    <a:pt x="77" y="20"/>
                    <a:pt x="59" y="22"/>
                    <a:pt x="65" y="22"/>
                  </a:cubicBezTo>
                  <a:cubicBezTo>
                    <a:pt x="75" y="22"/>
                    <a:pt x="72" y="3"/>
                    <a:pt x="48" y="3"/>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zh-CN" altLang="en-US" sz="2400"/>
            </a:p>
          </p:txBody>
        </p:sp>
        <p:sp>
          <p:nvSpPr>
            <p:cNvPr id="18" name="任意多边形 28"/>
            <p:cNvSpPr/>
            <p:nvPr/>
          </p:nvSpPr>
          <p:spPr>
            <a:xfrm>
              <a:off x="1908007" y="2496564"/>
              <a:ext cx="854940" cy="1324519"/>
            </a:xfrm>
            <a:custGeom>
              <a:avLst/>
              <a:gdLst>
                <a:gd name="connsiteX0" fmla="*/ 384175 w 1063625"/>
                <a:gd name="connsiteY0" fmla="*/ 1076325 h 1092200"/>
                <a:gd name="connsiteX1" fmla="*/ 409575 w 1063625"/>
                <a:gd name="connsiteY1" fmla="*/ 276225 h 1092200"/>
                <a:gd name="connsiteX2" fmla="*/ 0 w 1063625"/>
                <a:gd name="connsiteY2" fmla="*/ 127000 h 1092200"/>
                <a:gd name="connsiteX3" fmla="*/ 390525 w 1063625"/>
                <a:gd name="connsiteY3" fmla="*/ 231775 h 1092200"/>
                <a:gd name="connsiteX4" fmla="*/ 317500 w 1063625"/>
                <a:gd name="connsiteY4" fmla="*/ 0 h 1092200"/>
                <a:gd name="connsiteX5" fmla="*/ 527050 w 1063625"/>
                <a:gd name="connsiteY5" fmla="*/ 571500 h 1092200"/>
                <a:gd name="connsiteX6" fmla="*/ 1063625 w 1063625"/>
                <a:gd name="connsiteY6" fmla="*/ 114300 h 1092200"/>
                <a:gd name="connsiteX7" fmla="*/ 536575 w 1063625"/>
                <a:gd name="connsiteY7" fmla="*/ 631825 h 1092200"/>
                <a:gd name="connsiteX8" fmla="*/ 476250 w 1063625"/>
                <a:gd name="connsiteY8" fmla="*/ 1092200 h 1092200"/>
                <a:gd name="connsiteX9" fmla="*/ 384175 w 1063625"/>
                <a:gd name="connsiteY9" fmla="*/ 1076325 h 1092200"/>
                <a:gd name="connsiteX0-1" fmla="*/ 384175 w 1063625"/>
                <a:gd name="connsiteY0-2" fmla="*/ 1631950 h 1647825"/>
                <a:gd name="connsiteX1-3" fmla="*/ 409575 w 1063625"/>
                <a:gd name="connsiteY1-4" fmla="*/ 831850 h 1647825"/>
                <a:gd name="connsiteX2-5" fmla="*/ 0 w 1063625"/>
                <a:gd name="connsiteY2-6" fmla="*/ 682625 h 1647825"/>
                <a:gd name="connsiteX3-7" fmla="*/ 390525 w 1063625"/>
                <a:gd name="connsiteY3-8" fmla="*/ 787400 h 1647825"/>
                <a:gd name="connsiteX4-9" fmla="*/ 292100 w 1063625"/>
                <a:gd name="connsiteY4-10" fmla="*/ 0 h 1647825"/>
                <a:gd name="connsiteX5-11" fmla="*/ 527050 w 1063625"/>
                <a:gd name="connsiteY5-12" fmla="*/ 1127125 h 1647825"/>
                <a:gd name="connsiteX6-13" fmla="*/ 1063625 w 1063625"/>
                <a:gd name="connsiteY6-14" fmla="*/ 669925 h 1647825"/>
                <a:gd name="connsiteX7-15" fmla="*/ 536575 w 1063625"/>
                <a:gd name="connsiteY7-16" fmla="*/ 1187450 h 1647825"/>
                <a:gd name="connsiteX8-17" fmla="*/ 476250 w 1063625"/>
                <a:gd name="connsiteY8-18" fmla="*/ 1647825 h 1647825"/>
                <a:gd name="connsiteX9-19" fmla="*/ 384175 w 1063625"/>
                <a:gd name="connsiteY9-20" fmla="*/ 1631950 h 1647825"/>
                <a:gd name="connsiteX0-21" fmla="*/ 384175 w 1063625"/>
                <a:gd name="connsiteY0-22" fmla="*/ 1631950 h 1647825"/>
                <a:gd name="connsiteX1-23" fmla="*/ 409575 w 1063625"/>
                <a:gd name="connsiteY1-24" fmla="*/ 831850 h 1647825"/>
                <a:gd name="connsiteX2-25" fmla="*/ 0 w 1063625"/>
                <a:gd name="connsiteY2-26" fmla="*/ 682625 h 1647825"/>
                <a:gd name="connsiteX3-27" fmla="*/ 390525 w 1063625"/>
                <a:gd name="connsiteY3-28" fmla="*/ 787400 h 1647825"/>
                <a:gd name="connsiteX4-29" fmla="*/ 292100 w 1063625"/>
                <a:gd name="connsiteY4-30" fmla="*/ 0 h 1647825"/>
                <a:gd name="connsiteX5-31" fmla="*/ 527050 w 1063625"/>
                <a:gd name="connsiteY5-32" fmla="*/ 1127125 h 1647825"/>
                <a:gd name="connsiteX6-33" fmla="*/ 1063625 w 1063625"/>
                <a:gd name="connsiteY6-34" fmla="*/ 669925 h 1647825"/>
                <a:gd name="connsiteX7-35" fmla="*/ 536575 w 1063625"/>
                <a:gd name="connsiteY7-36" fmla="*/ 1187450 h 1647825"/>
                <a:gd name="connsiteX8-37" fmla="*/ 476250 w 1063625"/>
                <a:gd name="connsiteY8-38" fmla="*/ 1647825 h 1647825"/>
                <a:gd name="connsiteX9-39" fmla="*/ 384175 w 1063625"/>
                <a:gd name="connsiteY9-40" fmla="*/ 1631950 h 1647825"/>
                <a:gd name="connsiteX0-41" fmla="*/ 384175 w 1063625"/>
                <a:gd name="connsiteY0-42" fmla="*/ 1631950 h 1647825"/>
                <a:gd name="connsiteX1-43" fmla="*/ 409575 w 1063625"/>
                <a:gd name="connsiteY1-44" fmla="*/ 831850 h 1647825"/>
                <a:gd name="connsiteX2-45" fmla="*/ 0 w 1063625"/>
                <a:gd name="connsiteY2-46" fmla="*/ 682625 h 1647825"/>
                <a:gd name="connsiteX3-47" fmla="*/ 390525 w 1063625"/>
                <a:gd name="connsiteY3-48" fmla="*/ 787400 h 1647825"/>
                <a:gd name="connsiteX4-49" fmla="*/ 292100 w 1063625"/>
                <a:gd name="connsiteY4-50" fmla="*/ 0 h 1647825"/>
                <a:gd name="connsiteX5-51" fmla="*/ 527050 w 1063625"/>
                <a:gd name="connsiteY5-52" fmla="*/ 1127125 h 1647825"/>
                <a:gd name="connsiteX6-53" fmla="*/ 1063625 w 1063625"/>
                <a:gd name="connsiteY6-54" fmla="*/ 669925 h 1647825"/>
                <a:gd name="connsiteX7-55" fmla="*/ 536575 w 1063625"/>
                <a:gd name="connsiteY7-56" fmla="*/ 1187450 h 1647825"/>
                <a:gd name="connsiteX8-57" fmla="*/ 476250 w 1063625"/>
                <a:gd name="connsiteY8-58" fmla="*/ 1647825 h 1647825"/>
                <a:gd name="connsiteX9-59" fmla="*/ 384175 w 1063625"/>
                <a:gd name="connsiteY9-60" fmla="*/ 1631950 h 1647825"/>
                <a:gd name="connsiteX0-61" fmla="*/ 384175 w 1063625"/>
                <a:gd name="connsiteY0-62" fmla="*/ 1631950 h 1647825"/>
                <a:gd name="connsiteX1-63" fmla="*/ 409575 w 1063625"/>
                <a:gd name="connsiteY1-64" fmla="*/ 831850 h 1647825"/>
                <a:gd name="connsiteX2-65" fmla="*/ 0 w 1063625"/>
                <a:gd name="connsiteY2-66" fmla="*/ 682625 h 1647825"/>
                <a:gd name="connsiteX3-67" fmla="*/ 390525 w 1063625"/>
                <a:gd name="connsiteY3-68" fmla="*/ 787400 h 1647825"/>
                <a:gd name="connsiteX4-69" fmla="*/ 292100 w 1063625"/>
                <a:gd name="connsiteY4-70" fmla="*/ 0 h 1647825"/>
                <a:gd name="connsiteX5-71" fmla="*/ 527050 w 1063625"/>
                <a:gd name="connsiteY5-72" fmla="*/ 1127125 h 1647825"/>
                <a:gd name="connsiteX6-73" fmla="*/ 1063625 w 1063625"/>
                <a:gd name="connsiteY6-74" fmla="*/ 669925 h 1647825"/>
                <a:gd name="connsiteX7-75" fmla="*/ 536575 w 1063625"/>
                <a:gd name="connsiteY7-76" fmla="*/ 1187450 h 1647825"/>
                <a:gd name="connsiteX8-77" fmla="*/ 476250 w 1063625"/>
                <a:gd name="connsiteY8-78" fmla="*/ 1647825 h 1647825"/>
                <a:gd name="connsiteX9-79" fmla="*/ 384175 w 1063625"/>
                <a:gd name="connsiteY9-80" fmla="*/ 1631950 h 1647825"/>
                <a:gd name="connsiteX0-81" fmla="*/ 384175 w 1063625"/>
                <a:gd name="connsiteY0-82" fmla="*/ 1631950 h 1647825"/>
                <a:gd name="connsiteX1-83" fmla="*/ 409575 w 1063625"/>
                <a:gd name="connsiteY1-84" fmla="*/ 831850 h 1647825"/>
                <a:gd name="connsiteX2-85" fmla="*/ 0 w 1063625"/>
                <a:gd name="connsiteY2-86" fmla="*/ 682625 h 1647825"/>
                <a:gd name="connsiteX3-87" fmla="*/ 390525 w 1063625"/>
                <a:gd name="connsiteY3-88" fmla="*/ 787400 h 1647825"/>
                <a:gd name="connsiteX4-89" fmla="*/ 292100 w 1063625"/>
                <a:gd name="connsiteY4-90" fmla="*/ 0 h 1647825"/>
                <a:gd name="connsiteX5-91" fmla="*/ 527050 w 1063625"/>
                <a:gd name="connsiteY5-92" fmla="*/ 1127125 h 1647825"/>
                <a:gd name="connsiteX6-93" fmla="*/ 1063625 w 1063625"/>
                <a:gd name="connsiteY6-94" fmla="*/ 669925 h 1647825"/>
                <a:gd name="connsiteX7-95" fmla="*/ 536575 w 1063625"/>
                <a:gd name="connsiteY7-96" fmla="*/ 1187450 h 1647825"/>
                <a:gd name="connsiteX8-97" fmla="*/ 476250 w 1063625"/>
                <a:gd name="connsiteY8-98" fmla="*/ 1647825 h 1647825"/>
                <a:gd name="connsiteX9-99" fmla="*/ 384175 w 1063625"/>
                <a:gd name="connsiteY9-100" fmla="*/ 1631950 h 1647825"/>
                <a:gd name="connsiteX0-101" fmla="*/ 384175 w 1063625"/>
                <a:gd name="connsiteY0-102" fmla="*/ 1631950 h 1647825"/>
                <a:gd name="connsiteX1-103" fmla="*/ 409575 w 1063625"/>
                <a:gd name="connsiteY1-104" fmla="*/ 831850 h 1647825"/>
                <a:gd name="connsiteX2-105" fmla="*/ 0 w 1063625"/>
                <a:gd name="connsiteY2-106" fmla="*/ 682625 h 1647825"/>
                <a:gd name="connsiteX3-107" fmla="*/ 390525 w 1063625"/>
                <a:gd name="connsiteY3-108" fmla="*/ 787400 h 1647825"/>
                <a:gd name="connsiteX4-109" fmla="*/ 292100 w 1063625"/>
                <a:gd name="connsiteY4-110" fmla="*/ 0 h 1647825"/>
                <a:gd name="connsiteX5-111" fmla="*/ 527050 w 1063625"/>
                <a:gd name="connsiteY5-112" fmla="*/ 1127125 h 1647825"/>
                <a:gd name="connsiteX6-113" fmla="*/ 1063625 w 1063625"/>
                <a:gd name="connsiteY6-114" fmla="*/ 669925 h 1647825"/>
                <a:gd name="connsiteX7-115" fmla="*/ 536575 w 1063625"/>
                <a:gd name="connsiteY7-116" fmla="*/ 1187450 h 1647825"/>
                <a:gd name="connsiteX8-117" fmla="*/ 476250 w 1063625"/>
                <a:gd name="connsiteY8-118" fmla="*/ 1647825 h 1647825"/>
                <a:gd name="connsiteX9-119" fmla="*/ 384175 w 1063625"/>
                <a:gd name="connsiteY9-120" fmla="*/ 1631950 h 1647825"/>
                <a:gd name="connsiteX0-121" fmla="*/ 384175 w 1063625"/>
                <a:gd name="connsiteY0-122" fmla="*/ 1631950 h 1647825"/>
                <a:gd name="connsiteX1-123" fmla="*/ 409575 w 1063625"/>
                <a:gd name="connsiteY1-124" fmla="*/ 831850 h 1647825"/>
                <a:gd name="connsiteX2-125" fmla="*/ 0 w 1063625"/>
                <a:gd name="connsiteY2-126" fmla="*/ 682625 h 1647825"/>
                <a:gd name="connsiteX3-127" fmla="*/ 390525 w 1063625"/>
                <a:gd name="connsiteY3-128" fmla="*/ 787400 h 1647825"/>
                <a:gd name="connsiteX4-129" fmla="*/ 292100 w 1063625"/>
                <a:gd name="connsiteY4-130" fmla="*/ 0 h 1647825"/>
                <a:gd name="connsiteX5-131" fmla="*/ 527050 w 1063625"/>
                <a:gd name="connsiteY5-132" fmla="*/ 1127125 h 1647825"/>
                <a:gd name="connsiteX6-133" fmla="*/ 1063625 w 1063625"/>
                <a:gd name="connsiteY6-134" fmla="*/ 669925 h 1647825"/>
                <a:gd name="connsiteX7-135" fmla="*/ 536575 w 1063625"/>
                <a:gd name="connsiteY7-136" fmla="*/ 1187450 h 1647825"/>
                <a:gd name="connsiteX8-137" fmla="*/ 476250 w 1063625"/>
                <a:gd name="connsiteY8-138" fmla="*/ 1647825 h 1647825"/>
                <a:gd name="connsiteX9-139" fmla="*/ 384175 w 1063625"/>
                <a:gd name="connsiteY9-140" fmla="*/ 1631950 h 1647825"/>
                <a:gd name="connsiteX0-141" fmla="*/ 384175 w 1063625"/>
                <a:gd name="connsiteY0-142" fmla="*/ 1631950 h 1647825"/>
                <a:gd name="connsiteX1-143" fmla="*/ 409575 w 1063625"/>
                <a:gd name="connsiteY1-144" fmla="*/ 831850 h 1647825"/>
                <a:gd name="connsiteX2-145" fmla="*/ 0 w 1063625"/>
                <a:gd name="connsiteY2-146" fmla="*/ 682625 h 1647825"/>
                <a:gd name="connsiteX3-147" fmla="*/ 390525 w 1063625"/>
                <a:gd name="connsiteY3-148" fmla="*/ 787400 h 1647825"/>
                <a:gd name="connsiteX4-149" fmla="*/ 292100 w 1063625"/>
                <a:gd name="connsiteY4-150" fmla="*/ 0 h 1647825"/>
                <a:gd name="connsiteX5-151" fmla="*/ 527050 w 1063625"/>
                <a:gd name="connsiteY5-152" fmla="*/ 1127125 h 1647825"/>
                <a:gd name="connsiteX6-153" fmla="*/ 1063625 w 1063625"/>
                <a:gd name="connsiteY6-154" fmla="*/ 669925 h 1647825"/>
                <a:gd name="connsiteX7-155" fmla="*/ 536575 w 1063625"/>
                <a:gd name="connsiteY7-156" fmla="*/ 1187450 h 1647825"/>
                <a:gd name="connsiteX8-157" fmla="*/ 476250 w 1063625"/>
                <a:gd name="connsiteY8-158" fmla="*/ 1647825 h 1647825"/>
                <a:gd name="connsiteX9-159" fmla="*/ 384175 w 1063625"/>
                <a:gd name="connsiteY9-160" fmla="*/ 1631950 h 1647825"/>
                <a:gd name="connsiteX0-161" fmla="*/ 384175 w 1063625"/>
                <a:gd name="connsiteY0-162" fmla="*/ 1631950 h 1647825"/>
                <a:gd name="connsiteX1-163" fmla="*/ 409575 w 1063625"/>
                <a:gd name="connsiteY1-164" fmla="*/ 831850 h 1647825"/>
                <a:gd name="connsiteX2-165" fmla="*/ 0 w 1063625"/>
                <a:gd name="connsiteY2-166" fmla="*/ 682625 h 1647825"/>
                <a:gd name="connsiteX3-167" fmla="*/ 390525 w 1063625"/>
                <a:gd name="connsiteY3-168" fmla="*/ 787400 h 1647825"/>
                <a:gd name="connsiteX4-169" fmla="*/ 292100 w 1063625"/>
                <a:gd name="connsiteY4-170" fmla="*/ 0 h 1647825"/>
                <a:gd name="connsiteX5-171" fmla="*/ 527050 w 1063625"/>
                <a:gd name="connsiteY5-172" fmla="*/ 1127125 h 1647825"/>
                <a:gd name="connsiteX6-173" fmla="*/ 1063625 w 1063625"/>
                <a:gd name="connsiteY6-174" fmla="*/ 669925 h 1647825"/>
                <a:gd name="connsiteX7-175" fmla="*/ 536575 w 1063625"/>
                <a:gd name="connsiteY7-176" fmla="*/ 1187450 h 1647825"/>
                <a:gd name="connsiteX8-177" fmla="*/ 476250 w 1063625"/>
                <a:gd name="connsiteY8-178" fmla="*/ 1647825 h 1647825"/>
                <a:gd name="connsiteX9-179" fmla="*/ 384175 w 1063625"/>
                <a:gd name="connsiteY9-180" fmla="*/ 1631950 h 1647825"/>
                <a:gd name="connsiteX0-181" fmla="*/ 384175 w 1063625"/>
                <a:gd name="connsiteY0-182" fmla="*/ 1631950 h 1647825"/>
                <a:gd name="connsiteX1-183" fmla="*/ 409575 w 1063625"/>
                <a:gd name="connsiteY1-184" fmla="*/ 831850 h 1647825"/>
                <a:gd name="connsiteX2-185" fmla="*/ 0 w 1063625"/>
                <a:gd name="connsiteY2-186" fmla="*/ 682625 h 1647825"/>
                <a:gd name="connsiteX3-187" fmla="*/ 390525 w 1063625"/>
                <a:gd name="connsiteY3-188" fmla="*/ 787400 h 1647825"/>
                <a:gd name="connsiteX4-189" fmla="*/ 292100 w 1063625"/>
                <a:gd name="connsiteY4-190" fmla="*/ 0 h 1647825"/>
                <a:gd name="connsiteX5-191" fmla="*/ 527050 w 1063625"/>
                <a:gd name="connsiteY5-192" fmla="*/ 1127125 h 1647825"/>
                <a:gd name="connsiteX6-193" fmla="*/ 1063625 w 1063625"/>
                <a:gd name="connsiteY6-194" fmla="*/ 669925 h 1647825"/>
                <a:gd name="connsiteX7-195" fmla="*/ 536575 w 1063625"/>
                <a:gd name="connsiteY7-196" fmla="*/ 1187450 h 1647825"/>
                <a:gd name="connsiteX8-197" fmla="*/ 476250 w 1063625"/>
                <a:gd name="connsiteY8-198" fmla="*/ 1647825 h 1647825"/>
                <a:gd name="connsiteX9-199" fmla="*/ 384175 w 1063625"/>
                <a:gd name="connsiteY9-200" fmla="*/ 1631950 h 1647825"/>
                <a:gd name="connsiteX0-201" fmla="*/ 384175 w 1063625"/>
                <a:gd name="connsiteY0-202" fmla="*/ 1631950 h 1647825"/>
                <a:gd name="connsiteX1-203" fmla="*/ 409575 w 1063625"/>
                <a:gd name="connsiteY1-204" fmla="*/ 831850 h 1647825"/>
                <a:gd name="connsiteX2-205" fmla="*/ 0 w 1063625"/>
                <a:gd name="connsiteY2-206" fmla="*/ 682625 h 1647825"/>
                <a:gd name="connsiteX3-207" fmla="*/ 390525 w 1063625"/>
                <a:gd name="connsiteY3-208" fmla="*/ 787400 h 1647825"/>
                <a:gd name="connsiteX4-209" fmla="*/ 292100 w 1063625"/>
                <a:gd name="connsiteY4-210" fmla="*/ 0 h 1647825"/>
                <a:gd name="connsiteX5-211" fmla="*/ 527050 w 1063625"/>
                <a:gd name="connsiteY5-212" fmla="*/ 1127125 h 1647825"/>
                <a:gd name="connsiteX6-213" fmla="*/ 1063625 w 1063625"/>
                <a:gd name="connsiteY6-214" fmla="*/ 669925 h 1647825"/>
                <a:gd name="connsiteX7-215" fmla="*/ 536575 w 1063625"/>
                <a:gd name="connsiteY7-216" fmla="*/ 1187450 h 1647825"/>
                <a:gd name="connsiteX8-217" fmla="*/ 476250 w 1063625"/>
                <a:gd name="connsiteY8-218" fmla="*/ 1647825 h 1647825"/>
                <a:gd name="connsiteX9-219" fmla="*/ 384175 w 1063625"/>
                <a:gd name="connsiteY9-220" fmla="*/ 1631950 h 1647825"/>
                <a:gd name="connsiteX0-221" fmla="*/ 384175 w 1063625"/>
                <a:gd name="connsiteY0-222" fmla="*/ 1631950 h 1647825"/>
                <a:gd name="connsiteX1-223" fmla="*/ 409575 w 1063625"/>
                <a:gd name="connsiteY1-224" fmla="*/ 831850 h 1647825"/>
                <a:gd name="connsiteX2-225" fmla="*/ 0 w 1063625"/>
                <a:gd name="connsiteY2-226" fmla="*/ 682625 h 1647825"/>
                <a:gd name="connsiteX3-227" fmla="*/ 390525 w 1063625"/>
                <a:gd name="connsiteY3-228" fmla="*/ 787400 h 1647825"/>
                <a:gd name="connsiteX4-229" fmla="*/ 292100 w 1063625"/>
                <a:gd name="connsiteY4-230" fmla="*/ 0 h 1647825"/>
                <a:gd name="connsiteX5-231" fmla="*/ 527050 w 1063625"/>
                <a:gd name="connsiteY5-232" fmla="*/ 1127125 h 1647825"/>
                <a:gd name="connsiteX6-233" fmla="*/ 1063625 w 1063625"/>
                <a:gd name="connsiteY6-234" fmla="*/ 669925 h 1647825"/>
                <a:gd name="connsiteX7-235" fmla="*/ 536575 w 1063625"/>
                <a:gd name="connsiteY7-236" fmla="*/ 1187450 h 1647825"/>
                <a:gd name="connsiteX8-237" fmla="*/ 476250 w 1063625"/>
                <a:gd name="connsiteY8-238" fmla="*/ 1647825 h 1647825"/>
                <a:gd name="connsiteX9-239" fmla="*/ 384175 w 1063625"/>
                <a:gd name="connsiteY9-240" fmla="*/ 1631950 h 1647825"/>
                <a:gd name="connsiteX0-241" fmla="*/ 384175 w 1063625"/>
                <a:gd name="connsiteY0-242" fmla="*/ 1631950 h 1647825"/>
                <a:gd name="connsiteX1-243" fmla="*/ 409575 w 1063625"/>
                <a:gd name="connsiteY1-244" fmla="*/ 831850 h 1647825"/>
                <a:gd name="connsiteX2-245" fmla="*/ 0 w 1063625"/>
                <a:gd name="connsiteY2-246" fmla="*/ 682625 h 1647825"/>
                <a:gd name="connsiteX3-247" fmla="*/ 390525 w 1063625"/>
                <a:gd name="connsiteY3-248" fmla="*/ 787400 h 1647825"/>
                <a:gd name="connsiteX4-249" fmla="*/ 292100 w 1063625"/>
                <a:gd name="connsiteY4-250" fmla="*/ 0 h 1647825"/>
                <a:gd name="connsiteX5-251" fmla="*/ 527050 w 1063625"/>
                <a:gd name="connsiteY5-252" fmla="*/ 1127125 h 1647825"/>
                <a:gd name="connsiteX6-253" fmla="*/ 1063625 w 1063625"/>
                <a:gd name="connsiteY6-254" fmla="*/ 669925 h 1647825"/>
                <a:gd name="connsiteX7-255" fmla="*/ 536575 w 1063625"/>
                <a:gd name="connsiteY7-256" fmla="*/ 1187450 h 1647825"/>
                <a:gd name="connsiteX8-257" fmla="*/ 476250 w 1063625"/>
                <a:gd name="connsiteY8-258" fmla="*/ 1647825 h 1647825"/>
                <a:gd name="connsiteX9-259" fmla="*/ 384175 w 1063625"/>
                <a:gd name="connsiteY9-260" fmla="*/ 1631950 h 1647825"/>
                <a:gd name="connsiteX0-261" fmla="*/ 384175 w 1063625"/>
                <a:gd name="connsiteY0-262" fmla="*/ 1631950 h 1647825"/>
                <a:gd name="connsiteX1-263" fmla="*/ 409575 w 1063625"/>
                <a:gd name="connsiteY1-264" fmla="*/ 831850 h 1647825"/>
                <a:gd name="connsiteX2-265" fmla="*/ 0 w 1063625"/>
                <a:gd name="connsiteY2-266" fmla="*/ 682625 h 1647825"/>
                <a:gd name="connsiteX3-267" fmla="*/ 390525 w 1063625"/>
                <a:gd name="connsiteY3-268" fmla="*/ 794543 h 1647825"/>
                <a:gd name="connsiteX4-269" fmla="*/ 292100 w 1063625"/>
                <a:gd name="connsiteY4-270" fmla="*/ 0 h 1647825"/>
                <a:gd name="connsiteX5-271" fmla="*/ 527050 w 1063625"/>
                <a:gd name="connsiteY5-272" fmla="*/ 1127125 h 1647825"/>
                <a:gd name="connsiteX6-273" fmla="*/ 1063625 w 1063625"/>
                <a:gd name="connsiteY6-274" fmla="*/ 669925 h 1647825"/>
                <a:gd name="connsiteX7-275" fmla="*/ 536575 w 1063625"/>
                <a:gd name="connsiteY7-276" fmla="*/ 1187450 h 1647825"/>
                <a:gd name="connsiteX8-277" fmla="*/ 476250 w 1063625"/>
                <a:gd name="connsiteY8-278" fmla="*/ 1647825 h 1647825"/>
                <a:gd name="connsiteX9-279" fmla="*/ 384175 w 1063625"/>
                <a:gd name="connsiteY9-280" fmla="*/ 1631950 h 1647825"/>
                <a:gd name="connsiteX0-281" fmla="*/ 384175 w 1063625"/>
                <a:gd name="connsiteY0-282" fmla="*/ 1631950 h 1647825"/>
                <a:gd name="connsiteX1-283" fmla="*/ 409575 w 1063625"/>
                <a:gd name="connsiteY1-284" fmla="*/ 831850 h 1647825"/>
                <a:gd name="connsiteX2-285" fmla="*/ 0 w 1063625"/>
                <a:gd name="connsiteY2-286" fmla="*/ 682625 h 1647825"/>
                <a:gd name="connsiteX3-287" fmla="*/ 390525 w 1063625"/>
                <a:gd name="connsiteY3-288" fmla="*/ 794543 h 1647825"/>
                <a:gd name="connsiteX4-289" fmla="*/ 292100 w 1063625"/>
                <a:gd name="connsiteY4-290" fmla="*/ 0 h 1647825"/>
                <a:gd name="connsiteX5-291" fmla="*/ 527050 w 1063625"/>
                <a:gd name="connsiteY5-292" fmla="*/ 1127125 h 1647825"/>
                <a:gd name="connsiteX6-293" fmla="*/ 1063625 w 1063625"/>
                <a:gd name="connsiteY6-294" fmla="*/ 669925 h 1647825"/>
                <a:gd name="connsiteX7-295" fmla="*/ 536575 w 1063625"/>
                <a:gd name="connsiteY7-296" fmla="*/ 1187450 h 1647825"/>
                <a:gd name="connsiteX8-297" fmla="*/ 476250 w 1063625"/>
                <a:gd name="connsiteY8-298" fmla="*/ 1647825 h 1647825"/>
                <a:gd name="connsiteX9-299" fmla="*/ 384175 w 1063625"/>
                <a:gd name="connsiteY9-300" fmla="*/ 1631950 h 1647825"/>
                <a:gd name="connsiteX0-301" fmla="*/ 384175 w 1063625"/>
                <a:gd name="connsiteY0-302" fmla="*/ 1631950 h 1647825"/>
                <a:gd name="connsiteX1-303" fmla="*/ 409575 w 1063625"/>
                <a:gd name="connsiteY1-304" fmla="*/ 831850 h 1647825"/>
                <a:gd name="connsiteX2-305" fmla="*/ 0 w 1063625"/>
                <a:gd name="connsiteY2-306" fmla="*/ 682625 h 1647825"/>
                <a:gd name="connsiteX3-307" fmla="*/ 390525 w 1063625"/>
                <a:gd name="connsiteY3-308" fmla="*/ 794543 h 1647825"/>
                <a:gd name="connsiteX4-309" fmla="*/ 292100 w 1063625"/>
                <a:gd name="connsiteY4-310" fmla="*/ 0 h 1647825"/>
                <a:gd name="connsiteX5-311" fmla="*/ 527050 w 1063625"/>
                <a:gd name="connsiteY5-312" fmla="*/ 1127125 h 1647825"/>
                <a:gd name="connsiteX6-313" fmla="*/ 1063625 w 1063625"/>
                <a:gd name="connsiteY6-314" fmla="*/ 669925 h 1647825"/>
                <a:gd name="connsiteX7-315" fmla="*/ 536575 w 1063625"/>
                <a:gd name="connsiteY7-316" fmla="*/ 1187450 h 1647825"/>
                <a:gd name="connsiteX8-317" fmla="*/ 476250 w 1063625"/>
                <a:gd name="connsiteY8-318" fmla="*/ 1647825 h 1647825"/>
                <a:gd name="connsiteX9-319" fmla="*/ 384175 w 1063625"/>
                <a:gd name="connsiteY9-320" fmla="*/ 1631950 h 1647825"/>
                <a:gd name="connsiteX0-321" fmla="*/ 384175 w 1063625"/>
                <a:gd name="connsiteY0-322" fmla="*/ 1631950 h 1647825"/>
                <a:gd name="connsiteX1-323" fmla="*/ 409575 w 1063625"/>
                <a:gd name="connsiteY1-324" fmla="*/ 831850 h 1647825"/>
                <a:gd name="connsiteX2-325" fmla="*/ 0 w 1063625"/>
                <a:gd name="connsiteY2-326" fmla="*/ 682625 h 1647825"/>
                <a:gd name="connsiteX3-327" fmla="*/ 390525 w 1063625"/>
                <a:gd name="connsiteY3-328" fmla="*/ 794543 h 1647825"/>
                <a:gd name="connsiteX4-329" fmla="*/ 292100 w 1063625"/>
                <a:gd name="connsiteY4-330" fmla="*/ 0 h 1647825"/>
                <a:gd name="connsiteX5-331" fmla="*/ 527050 w 1063625"/>
                <a:gd name="connsiteY5-332" fmla="*/ 1127125 h 1647825"/>
                <a:gd name="connsiteX6-333" fmla="*/ 1063625 w 1063625"/>
                <a:gd name="connsiteY6-334" fmla="*/ 669925 h 1647825"/>
                <a:gd name="connsiteX7-335" fmla="*/ 536575 w 1063625"/>
                <a:gd name="connsiteY7-336" fmla="*/ 1187450 h 1647825"/>
                <a:gd name="connsiteX8-337" fmla="*/ 476250 w 1063625"/>
                <a:gd name="connsiteY8-338" fmla="*/ 1647825 h 1647825"/>
                <a:gd name="connsiteX9-339" fmla="*/ 384175 w 1063625"/>
                <a:gd name="connsiteY9-340" fmla="*/ 1631950 h 1647825"/>
                <a:gd name="connsiteX0-341" fmla="*/ 384175 w 1063625"/>
                <a:gd name="connsiteY0-342" fmla="*/ 1631950 h 1647825"/>
                <a:gd name="connsiteX1-343" fmla="*/ 409575 w 1063625"/>
                <a:gd name="connsiteY1-344" fmla="*/ 831850 h 1647825"/>
                <a:gd name="connsiteX2-345" fmla="*/ 0 w 1063625"/>
                <a:gd name="connsiteY2-346" fmla="*/ 682625 h 1647825"/>
                <a:gd name="connsiteX3-347" fmla="*/ 390525 w 1063625"/>
                <a:gd name="connsiteY3-348" fmla="*/ 794543 h 1647825"/>
                <a:gd name="connsiteX4-349" fmla="*/ 292100 w 1063625"/>
                <a:gd name="connsiteY4-350" fmla="*/ 0 h 1647825"/>
                <a:gd name="connsiteX5-351" fmla="*/ 527050 w 1063625"/>
                <a:gd name="connsiteY5-352" fmla="*/ 1127125 h 1647825"/>
                <a:gd name="connsiteX6-353" fmla="*/ 1063625 w 1063625"/>
                <a:gd name="connsiteY6-354" fmla="*/ 669925 h 1647825"/>
                <a:gd name="connsiteX7-355" fmla="*/ 536575 w 1063625"/>
                <a:gd name="connsiteY7-356" fmla="*/ 1187450 h 1647825"/>
                <a:gd name="connsiteX8-357" fmla="*/ 476250 w 1063625"/>
                <a:gd name="connsiteY8-358" fmla="*/ 1647825 h 1647825"/>
                <a:gd name="connsiteX9-359" fmla="*/ 384175 w 1063625"/>
                <a:gd name="connsiteY9-360" fmla="*/ 1631950 h 1647825"/>
                <a:gd name="connsiteX0-361" fmla="*/ 384175 w 1063625"/>
                <a:gd name="connsiteY0-362" fmla="*/ 1631950 h 1647825"/>
                <a:gd name="connsiteX1-363" fmla="*/ 409575 w 1063625"/>
                <a:gd name="connsiteY1-364" fmla="*/ 831850 h 1647825"/>
                <a:gd name="connsiteX2-365" fmla="*/ 0 w 1063625"/>
                <a:gd name="connsiteY2-366" fmla="*/ 682625 h 1647825"/>
                <a:gd name="connsiteX3-367" fmla="*/ 390525 w 1063625"/>
                <a:gd name="connsiteY3-368" fmla="*/ 794543 h 1647825"/>
                <a:gd name="connsiteX4-369" fmla="*/ 292100 w 1063625"/>
                <a:gd name="connsiteY4-370" fmla="*/ 0 h 1647825"/>
                <a:gd name="connsiteX5-371" fmla="*/ 527050 w 1063625"/>
                <a:gd name="connsiteY5-372" fmla="*/ 1127125 h 1647825"/>
                <a:gd name="connsiteX6-373" fmla="*/ 1063625 w 1063625"/>
                <a:gd name="connsiteY6-374" fmla="*/ 669925 h 1647825"/>
                <a:gd name="connsiteX7-375" fmla="*/ 536575 w 1063625"/>
                <a:gd name="connsiteY7-376" fmla="*/ 1187450 h 1647825"/>
                <a:gd name="connsiteX8-377" fmla="*/ 476250 w 1063625"/>
                <a:gd name="connsiteY8-378" fmla="*/ 1647825 h 1647825"/>
                <a:gd name="connsiteX9-379" fmla="*/ 384175 w 1063625"/>
                <a:gd name="connsiteY9-380" fmla="*/ 1631950 h 1647825"/>
                <a:gd name="connsiteX0-381" fmla="*/ 384175 w 1063625"/>
                <a:gd name="connsiteY0-382" fmla="*/ 1631950 h 1647825"/>
                <a:gd name="connsiteX1-383" fmla="*/ 409575 w 1063625"/>
                <a:gd name="connsiteY1-384" fmla="*/ 831850 h 1647825"/>
                <a:gd name="connsiteX2-385" fmla="*/ 0 w 1063625"/>
                <a:gd name="connsiteY2-386" fmla="*/ 682625 h 1647825"/>
                <a:gd name="connsiteX3-387" fmla="*/ 390525 w 1063625"/>
                <a:gd name="connsiteY3-388" fmla="*/ 794543 h 1647825"/>
                <a:gd name="connsiteX4-389" fmla="*/ 292100 w 1063625"/>
                <a:gd name="connsiteY4-390" fmla="*/ 0 h 1647825"/>
                <a:gd name="connsiteX5-391" fmla="*/ 527050 w 1063625"/>
                <a:gd name="connsiteY5-392" fmla="*/ 1127125 h 1647825"/>
                <a:gd name="connsiteX6-393" fmla="*/ 1063625 w 1063625"/>
                <a:gd name="connsiteY6-394" fmla="*/ 669925 h 1647825"/>
                <a:gd name="connsiteX7-395" fmla="*/ 536575 w 1063625"/>
                <a:gd name="connsiteY7-396" fmla="*/ 1187450 h 1647825"/>
                <a:gd name="connsiteX8-397" fmla="*/ 476250 w 1063625"/>
                <a:gd name="connsiteY8-398" fmla="*/ 1647825 h 1647825"/>
                <a:gd name="connsiteX9-399" fmla="*/ 384175 w 1063625"/>
                <a:gd name="connsiteY9-400" fmla="*/ 1631950 h 1647825"/>
                <a:gd name="connsiteX0-401" fmla="*/ 384175 w 1063625"/>
                <a:gd name="connsiteY0-402" fmla="*/ 1631950 h 1647825"/>
                <a:gd name="connsiteX1-403" fmla="*/ 409575 w 1063625"/>
                <a:gd name="connsiteY1-404" fmla="*/ 831850 h 1647825"/>
                <a:gd name="connsiteX2-405" fmla="*/ 0 w 1063625"/>
                <a:gd name="connsiteY2-406" fmla="*/ 682625 h 1647825"/>
                <a:gd name="connsiteX3-407" fmla="*/ 390525 w 1063625"/>
                <a:gd name="connsiteY3-408" fmla="*/ 794543 h 1647825"/>
                <a:gd name="connsiteX4-409" fmla="*/ 292100 w 1063625"/>
                <a:gd name="connsiteY4-410" fmla="*/ 0 h 1647825"/>
                <a:gd name="connsiteX5-411" fmla="*/ 527050 w 1063625"/>
                <a:gd name="connsiteY5-412" fmla="*/ 1127125 h 1647825"/>
                <a:gd name="connsiteX6-413" fmla="*/ 1063625 w 1063625"/>
                <a:gd name="connsiteY6-414" fmla="*/ 669925 h 1647825"/>
                <a:gd name="connsiteX7-415" fmla="*/ 536575 w 1063625"/>
                <a:gd name="connsiteY7-416" fmla="*/ 1187450 h 1647825"/>
                <a:gd name="connsiteX8-417" fmla="*/ 476250 w 1063625"/>
                <a:gd name="connsiteY8-418" fmla="*/ 1647825 h 1647825"/>
                <a:gd name="connsiteX9-419" fmla="*/ 384175 w 1063625"/>
                <a:gd name="connsiteY9-420" fmla="*/ 1631950 h 1647825"/>
                <a:gd name="connsiteX0-421" fmla="*/ 384175 w 1063625"/>
                <a:gd name="connsiteY0-422" fmla="*/ 1631950 h 1647825"/>
                <a:gd name="connsiteX1-423" fmla="*/ 409575 w 1063625"/>
                <a:gd name="connsiteY1-424" fmla="*/ 831850 h 1647825"/>
                <a:gd name="connsiteX2-425" fmla="*/ 0 w 1063625"/>
                <a:gd name="connsiteY2-426" fmla="*/ 682625 h 1647825"/>
                <a:gd name="connsiteX3-427" fmla="*/ 390525 w 1063625"/>
                <a:gd name="connsiteY3-428" fmla="*/ 794543 h 1647825"/>
                <a:gd name="connsiteX4-429" fmla="*/ 292100 w 1063625"/>
                <a:gd name="connsiteY4-430" fmla="*/ 0 h 1647825"/>
                <a:gd name="connsiteX5-431" fmla="*/ 527050 w 1063625"/>
                <a:gd name="connsiteY5-432" fmla="*/ 1127125 h 1647825"/>
                <a:gd name="connsiteX6-433" fmla="*/ 1063625 w 1063625"/>
                <a:gd name="connsiteY6-434" fmla="*/ 669925 h 1647825"/>
                <a:gd name="connsiteX7-435" fmla="*/ 536575 w 1063625"/>
                <a:gd name="connsiteY7-436" fmla="*/ 1187450 h 1647825"/>
                <a:gd name="connsiteX8-437" fmla="*/ 476250 w 1063625"/>
                <a:gd name="connsiteY8-438" fmla="*/ 1647825 h 1647825"/>
                <a:gd name="connsiteX9-439" fmla="*/ 384175 w 1063625"/>
                <a:gd name="connsiteY9-440" fmla="*/ 1631950 h 1647825"/>
                <a:gd name="connsiteX0-441" fmla="*/ 384175 w 1063625"/>
                <a:gd name="connsiteY0-442" fmla="*/ 1631950 h 1647825"/>
                <a:gd name="connsiteX1-443" fmla="*/ 409575 w 1063625"/>
                <a:gd name="connsiteY1-444" fmla="*/ 831850 h 1647825"/>
                <a:gd name="connsiteX2-445" fmla="*/ 0 w 1063625"/>
                <a:gd name="connsiteY2-446" fmla="*/ 682625 h 1647825"/>
                <a:gd name="connsiteX3-447" fmla="*/ 390525 w 1063625"/>
                <a:gd name="connsiteY3-448" fmla="*/ 794543 h 1647825"/>
                <a:gd name="connsiteX4-449" fmla="*/ 292100 w 1063625"/>
                <a:gd name="connsiteY4-450" fmla="*/ 0 h 1647825"/>
                <a:gd name="connsiteX5-451" fmla="*/ 527050 w 1063625"/>
                <a:gd name="connsiteY5-452" fmla="*/ 1127125 h 1647825"/>
                <a:gd name="connsiteX6-453" fmla="*/ 1063625 w 1063625"/>
                <a:gd name="connsiteY6-454" fmla="*/ 669925 h 1647825"/>
                <a:gd name="connsiteX7-455" fmla="*/ 536575 w 1063625"/>
                <a:gd name="connsiteY7-456" fmla="*/ 1187450 h 1647825"/>
                <a:gd name="connsiteX8-457" fmla="*/ 476250 w 1063625"/>
                <a:gd name="connsiteY8-458" fmla="*/ 1647825 h 1647825"/>
                <a:gd name="connsiteX9-459" fmla="*/ 384175 w 1063625"/>
                <a:gd name="connsiteY9-460" fmla="*/ 1631950 h 1647825"/>
                <a:gd name="connsiteX0-461" fmla="*/ 384175 w 1063625"/>
                <a:gd name="connsiteY0-462" fmla="*/ 1631950 h 1647825"/>
                <a:gd name="connsiteX1-463" fmla="*/ 409575 w 1063625"/>
                <a:gd name="connsiteY1-464" fmla="*/ 831850 h 1647825"/>
                <a:gd name="connsiteX2-465" fmla="*/ 0 w 1063625"/>
                <a:gd name="connsiteY2-466" fmla="*/ 682625 h 1647825"/>
                <a:gd name="connsiteX3-467" fmla="*/ 390525 w 1063625"/>
                <a:gd name="connsiteY3-468" fmla="*/ 794543 h 1647825"/>
                <a:gd name="connsiteX4-469" fmla="*/ 292100 w 1063625"/>
                <a:gd name="connsiteY4-470" fmla="*/ 0 h 1647825"/>
                <a:gd name="connsiteX5-471" fmla="*/ 527050 w 1063625"/>
                <a:gd name="connsiteY5-472" fmla="*/ 1127125 h 1647825"/>
                <a:gd name="connsiteX6-473" fmla="*/ 1063625 w 1063625"/>
                <a:gd name="connsiteY6-474" fmla="*/ 669925 h 1647825"/>
                <a:gd name="connsiteX7-475" fmla="*/ 536575 w 1063625"/>
                <a:gd name="connsiteY7-476" fmla="*/ 1187450 h 1647825"/>
                <a:gd name="connsiteX8-477" fmla="*/ 476250 w 1063625"/>
                <a:gd name="connsiteY8-478" fmla="*/ 1647825 h 1647825"/>
                <a:gd name="connsiteX9-479" fmla="*/ 384175 w 1063625"/>
                <a:gd name="connsiteY9-480" fmla="*/ 1631950 h 1647825"/>
                <a:gd name="connsiteX0-481" fmla="*/ 384175 w 1063625"/>
                <a:gd name="connsiteY0-482" fmla="*/ 1631950 h 1647825"/>
                <a:gd name="connsiteX1-483" fmla="*/ 409575 w 1063625"/>
                <a:gd name="connsiteY1-484" fmla="*/ 831850 h 1647825"/>
                <a:gd name="connsiteX2-485" fmla="*/ 0 w 1063625"/>
                <a:gd name="connsiteY2-486" fmla="*/ 682625 h 1647825"/>
                <a:gd name="connsiteX3-487" fmla="*/ 390525 w 1063625"/>
                <a:gd name="connsiteY3-488" fmla="*/ 794543 h 1647825"/>
                <a:gd name="connsiteX4-489" fmla="*/ 292100 w 1063625"/>
                <a:gd name="connsiteY4-490" fmla="*/ 0 h 1647825"/>
                <a:gd name="connsiteX5-491" fmla="*/ 527050 w 1063625"/>
                <a:gd name="connsiteY5-492" fmla="*/ 1127125 h 1647825"/>
                <a:gd name="connsiteX6-493" fmla="*/ 1063625 w 1063625"/>
                <a:gd name="connsiteY6-494" fmla="*/ 669925 h 1647825"/>
                <a:gd name="connsiteX7-495" fmla="*/ 536575 w 1063625"/>
                <a:gd name="connsiteY7-496" fmla="*/ 1187450 h 1647825"/>
                <a:gd name="connsiteX8-497" fmla="*/ 476250 w 1063625"/>
                <a:gd name="connsiteY8-498" fmla="*/ 1647825 h 1647825"/>
                <a:gd name="connsiteX9-499" fmla="*/ 384175 w 1063625"/>
                <a:gd name="connsiteY9-500" fmla="*/ 1631950 h 1647825"/>
                <a:gd name="connsiteX0-501" fmla="*/ 384175 w 1063625"/>
                <a:gd name="connsiteY0-502" fmla="*/ 1631950 h 1647825"/>
                <a:gd name="connsiteX1-503" fmla="*/ 409575 w 1063625"/>
                <a:gd name="connsiteY1-504" fmla="*/ 831850 h 1647825"/>
                <a:gd name="connsiteX2-505" fmla="*/ 0 w 1063625"/>
                <a:gd name="connsiteY2-506" fmla="*/ 682625 h 1647825"/>
                <a:gd name="connsiteX3-507" fmla="*/ 390525 w 1063625"/>
                <a:gd name="connsiteY3-508" fmla="*/ 794543 h 1647825"/>
                <a:gd name="connsiteX4-509" fmla="*/ 292100 w 1063625"/>
                <a:gd name="connsiteY4-510" fmla="*/ 0 h 1647825"/>
                <a:gd name="connsiteX5-511" fmla="*/ 527050 w 1063625"/>
                <a:gd name="connsiteY5-512" fmla="*/ 1127125 h 1647825"/>
                <a:gd name="connsiteX6-513" fmla="*/ 1063625 w 1063625"/>
                <a:gd name="connsiteY6-514" fmla="*/ 669925 h 1647825"/>
                <a:gd name="connsiteX7-515" fmla="*/ 536575 w 1063625"/>
                <a:gd name="connsiteY7-516" fmla="*/ 1187450 h 1647825"/>
                <a:gd name="connsiteX8-517" fmla="*/ 476250 w 1063625"/>
                <a:gd name="connsiteY8-518" fmla="*/ 1647825 h 1647825"/>
                <a:gd name="connsiteX9-519" fmla="*/ 384175 w 1063625"/>
                <a:gd name="connsiteY9-520" fmla="*/ 1631950 h 1647825"/>
                <a:gd name="connsiteX0-521" fmla="*/ 384175 w 1063625"/>
                <a:gd name="connsiteY0-522" fmla="*/ 1631950 h 1647825"/>
                <a:gd name="connsiteX1-523" fmla="*/ 409575 w 1063625"/>
                <a:gd name="connsiteY1-524" fmla="*/ 831850 h 1647825"/>
                <a:gd name="connsiteX2-525" fmla="*/ 0 w 1063625"/>
                <a:gd name="connsiteY2-526" fmla="*/ 682625 h 1647825"/>
                <a:gd name="connsiteX3-527" fmla="*/ 390525 w 1063625"/>
                <a:gd name="connsiteY3-528" fmla="*/ 794543 h 1647825"/>
                <a:gd name="connsiteX4-529" fmla="*/ 292100 w 1063625"/>
                <a:gd name="connsiteY4-530" fmla="*/ 0 h 1647825"/>
                <a:gd name="connsiteX5-531" fmla="*/ 527050 w 1063625"/>
                <a:gd name="connsiteY5-532" fmla="*/ 1127125 h 1647825"/>
                <a:gd name="connsiteX6-533" fmla="*/ 1063625 w 1063625"/>
                <a:gd name="connsiteY6-534" fmla="*/ 669925 h 1647825"/>
                <a:gd name="connsiteX7-535" fmla="*/ 536575 w 1063625"/>
                <a:gd name="connsiteY7-536" fmla="*/ 1187450 h 1647825"/>
                <a:gd name="connsiteX8-537" fmla="*/ 476250 w 1063625"/>
                <a:gd name="connsiteY8-538" fmla="*/ 1647825 h 1647825"/>
                <a:gd name="connsiteX9-539" fmla="*/ 384175 w 1063625"/>
                <a:gd name="connsiteY9-540" fmla="*/ 1631950 h 1647825"/>
                <a:gd name="connsiteX0-541" fmla="*/ 384175 w 1063625"/>
                <a:gd name="connsiteY0-542" fmla="*/ 1631950 h 1647825"/>
                <a:gd name="connsiteX1-543" fmla="*/ 409575 w 1063625"/>
                <a:gd name="connsiteY1-544" fmla="*/ 831850 h 1647825"/>
                <a:gd name="connsiteX2-545" fmla="*/ 0 w 1063625"/>
                <a:gd name="connsiteY2-546" fmla="*/ 682625 h 1647825"/>
                <a:gd name="connsiteX3-547" fmla="*/ 390525 w 1063625"/>
                <a:gd name="connsiteY3-548" fmla="*/ 794543 h 1647825"/>
                <a:gd name="connsiteX4-549" fmla="*/ 292100 w 1063625"/>
                <a:gd name="connsiteY4-550" fmla="*/ 0 h 1647825"/>
                <a:gd name="connsiteX5-551" fmla="*/ 527050 w 1063625"/>
                <a:gd name="connsiteY5-552" fmla="*/ 1127125 h 1647825"/>
                <a:gd name="connsiteX6-553" fmla="*/ 1063625 w 1063625"/>
                <a:gd name="connsiteY6-554" fmla="*/ 669925 h 1647825"/>
                <a:gd name="connsiteX7-555" fmla="*/ 536575 w 1063625"/>
                <a:gd name="connsiteY7-556" fmla="*/ 1187450 h 1647825"/>
                <a:gd name="connsiteX8-557" fmla="*/ 476250 w 1063625"/>
                <a:gd name="connsiteY8-558" fmla="*/ 1647825 h 1647825"/>
                <a:gd name="connsiteX9-559" fmla="*/ 384175 w 1063625"/>
                <a:gd name="connsiteY9-560" fmla="*/ 1631950 h 1647825"/>
                <a:gd name="connsiteX0-561" fmla="*/ 384175 w 1063625"/>
                <a:gd name="connsiteY0-562" fmla="*/ 1631950 h 1647825"/>
                <a:gd name="connsiteX1-563" fmla="*/ 409575 w 1063625"/>
                <a:gd name="connsiteY1-564" fmla="*/ 831850 h 1647825"/>
                <a:gd name="connsiteX2-565" fmla="*/ 0 w 1063625"/>
                <a:gd name="connsiteY2-566" fmla="*/ 682625 h 1647825"/>
                <a:gd name="connsiteX3-567" fmla="*/ 390525 w 1063625"/>
                <a:gd name="connsiteY3-568" fmla="*/ 794543 h 1647825"/>
                <a:gd name="connsiteX4-569" fmla="*/ 292100 w 1063625"/>
                <a:gd name="connsiteY4-570" fmla="*/ 0 h 1647825"/>
                <a:gd name="connsiteX5-571" fmla="*/ 527050 w 1063625"/>
                <a:gd name="connsiteY5-572" fmla="*/ 1127125 h 1647825"/>
                <a:gd name="connsiteX6-573" fmla="*/ 1063625 w 1063625"/>
                <a:gd name="connsiteY6-574" fmla="*/ 669925 h 1647825"/>
                <a:gd name="connsiteX7-575" fmla="*/ 536575 w 1063625"/>
                <a:gd name="connsiteY7-576" fmla="*/ 1187450 h 1647825"/>
                <a:gd name="connsiteX8-577" fmla="*/ 476250 w 1063625"/>
                <a:gd name="connsiteY8-578" fmla="*/ 1647825 h 1647825"/>
                <a:gd name="connsiteX9-579" fmla="*/ 384175 w 1063625"/>
                <a:gd name="connsiteY9-580" fmla="*/ 1631950 h 1647825"/>
                <a:gd name="connsiteX0-581" fmla="*/ 384175 w 1063625"/>
                <a:gd name="connsiteY0-582" fmla="*/ 1631950 h 1647825"/>
                <a:gd name="connsiteX1-583" fmla="*/ 409575 w 1063625"/>
                <a:gd name="connsiteY1-584" fmla="*/ 831850 h 1647825"/>
                <a:gd name="connsiteX2-585" fmla="*/ 0 w 1063625"/>
                <a:gd name="connsiteY2-586" fmla="*/ 682625 h 1647825"/>
                <a:gd name="connsiteX3-587" fmla="*/ 390525 w 1063625"/>
                <a:gd name="connsiteY3-588" fmla="*/ 794543 h 1647825"/>
                <a:gd name="connsiteX4-589" fmla="*/ 292100 w 1063625"/>
                <a:gd name="connsiteY4-590" fmla="*/ 0 h 1647825"/>
                <a:gd name="connsiteX5-591" fmla="*/ 527050 w 1063625"/>
                <a:gd name="connsiteY5-592" fmla="*/ 1127125 h 1647825"/>
                <a:gd name="connsiteX6-593" fmla="*/ 1063625 w 1063625"/>
                <a:gd name="connsiteY6-594" fmla="*/ 669925 h 1647825"/>
                <a:gd name="connsiteX7-595" fmla="*/ 536575 w 1063625"/>
                <a:gd name="connsiteY7-596" fmla="*/ 1187450 h 1647825"/>
                <a:gd name="connsiteX8-597" fmla="*/ 476250 w 1063625"/>
                <a:gd name="connsiteY8-598" fmla="*/ 1647825 h 1647825"/>
                <a:gd name="connsiteX9-599" fmla="*/ 384175 w 1063625"/>
                <a:gd name="connsiteY9-600" fmla="*/ 1631950 h 1647825"/>
                <a:gd name="connsiteX0-601" fmla="*/ 384175 w 1063625"/>
                <a:gd name="connsiteY0-602" fmla="*/ 1631950 h 1647825"/>
                <a:gd name="connsiteX1-603" fmla="*/ 409575 w 1063625"/>
                <a:gd name="connsiteY1-604" fmla="*/ 831850 h 1647825"/>
                <a:gd name="connsiteX2-605" fmla="*/ 0 w 1063625"/>
                <a:gd name="connsiteY2-606" fmla="*/ 682625 h 1647825"/>
                <a:gd name="connsiteX3-607" fmla="*/ 390525 w 1063625"/>
                <a:gd name="connsiteY3-608" fmla="*/ 794543 h 1647825"/>
                <a:gd name="connsiteX4-609" fmla="*/ 292100 w 1063625"/>
                <a:gd name="connsiteY4-610" fmla="*/ 0 h 1647825"/>
                <a:gd name="connsiteX5-611" fmla="*/ 527050 w 1063625"/>
                <a:gd name="connsiteY5-612" fmla="*/ 1127125 h 1647825"/>
                <a:gd name="connsiteX6-613" fmla="*/ 1063625 w 1063625"/>
                <a:gd name="connsiteY6-614" fmla="*/ 669925 h 1647825"/>
                <a:gd name="connsiteX7-615" fmla="*/ 536575 w 1063625"/>
                <a:gd name="connsiteY7-616" fmla="*/ 1187450 h 1647825"/>
                <a:gd name="connsiteX8-617" fmla="*/ 476250 w 1063625"/>
                <a:gd name="connsiteY8-618" fmla="*/ 1647825 h 1647825"/>
                <a:gd name="connsiteX9-619" fmla="*/ 384175 w 1063625"/>
                <a:gd name="connsiteY9-620" fmla="*/ 1631950 h 1647825"/>
                <a:gd name="connsiteX0-621" fmla="*/ 384175 w 1063625"/>
                <a:gd name="connsiteY0-622" fmla="*/ 1631950 h 1647825"/>
                <a:gd name="connsiteX1-623" fmla="*/ 409575 w 1063625"/>
                <a:gd name="connsiteY1-624" fmla="*/ 831850 h 1647825"/>
                <a:gd name="connsiteX2-625" fmla="*/ 0 w 1063625"/>
                <a:gd name="connsiteY2-626" fmla="*/ 682625 h 1647825"/>
                <a:gd name="connsiteX3-627" fmla="*/ 390525 w 1063625"/>
                <a:gd name="connsiteY3-628" fmla="*/ 794543 h 1647825"/>
                <a:gd name="connsiteX4-629" fmla="*/ 292100 w 1063625"/>
                <a:gd name="connsiteY4-630" fmla="*/ 0 h 1647825"/>
                <a:gd name="connsiteX5-631" fmla="*/ 527050 w 1063625"/>
                <a:gd name="connsiteY5-632" fmla="*/ 1127125 h 1647825"/>
                <a:gd name="connsiteX6-633" fmla="*/ 1063625 w 1063625"/>
                <a:gd name="connsiteY6-634" fmla="*/ 669925 h 1647825"/>
                <a:gd name="connsiteX7-635" fmla="*/ 536575 w 1063625"/>
                <a:gd name="connsiteY7-636" fmla="*/ 1187450 h 1647825"/>
                <a:gd name="connsiteX8-637" fmla="*/ 476250 w 1063625"/>
                <a:gd name="connsiteY8-638" fmla="*/ 1647825 h 1647825"/>
                <a:gd name="connsiteX9-639" fmla="*/ 384175 w 1063625"/>
                <a:gd name="connsiteY9-640" fmla="*/ 1631950 h 16478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63625" h="1647825">
                  <a:moveTo>
                    <a:pt x="384175" y="1631950"/>
                  </a:moveTo>
                  <a:cubicBezTo>
                    <a:pt x="602192" y="1296194"/>
                    <a:pt x="453495" y="1046163"/>
                    <a:pt x="409575" y="831850"/>
                  </a:cubicBezTo>
                  <a:cubicBezTo>
                    <a:pt x="184150" y="823383"/>
                    <a:pt x="111125" y="767292"/>
                    <a:pt x="0" y="682625"/>
                  </a:cubicBezTo>
                  <a:cubicBezTo>
                    <a:pt x="174625" y="774700"/>
                    <a:pt x="273050" y="797718"/>
                    <a:pt x="390525" y="794543"/>
                  </a:cubicBezTo>
                  <a:cubicBezTo>
                    <a:pt x="300567" y="601926"/>
                    <a:pt x="159808" y="350573"/>
                    <a:pt x="292100" y="0"/>
                  </a:cubicBezTo>
                  <a:cubicBezTo>
                    <a:pt x="148167" y="509058"/>
                    <a:pt x="470958" y="732367"/>
                    <a:pt x="527050" y="1127125"/>
                  </a:cubicBezTo>
                  <a:cubicBezTo>
                    <a:pt x="734483" y="903288"/>
                    <a:pt x="932393" y="969962"/>
                    <a:pt x="1063625" y="669925"/>
                  </a:cubicBezTo>
                  <a:cubicBezTo>
                    <a:pt x="1011767" y="932920"/>
                    <a:pt x="624153" y="1012560"/>
                    <a:pt x="536575" y="1187450"/>
                  </a:cubicBezTo>
                  <a:cubicBezTo>
                    <a:pt x="580761" y="1359958"/>
                    <a:pt x="513027" y="1515798"/>
                    <a:pt x="476250" y="1647825"/>
                  </a:cubicBezTo>
                  <a:lnTo>
                    <a:pt x="384175" y="1631950"/>
                  </a:lnTo>
                  <a:close/>
                </a:path>
              </a:pathLst>
            </a:cu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2" name="组合 31"/>
          <p:cNvGrpSpPr/>
          <p:nvPr/>
        </p:nvGrpSpPr>
        <p:grpSpPr>
          <a:xfrm>
            <a:off x="5337194" y="2031765"/>
            <a:ext cx="5780737" cy="980170"/>
            <a:chOff x="5337194" y="2031765"/>
            <a:chExt cx="5780737" cy="980170"/>
          </a:xfrm>
        </p:grpSpPr>
        <p:sp>
          <p:nvSpPr>
            <p:cNvPr id="19" name="椭圆 18"/>
            <p:cNvSpPr>
              <a:spLocks noChangeAspect="1"/>
            </p:cNvSpPr>
            <p:nvPr/>
          </p:nvSpPr>
          <p:spPr>
            <a:xfrm>
              <a:off x="5337194" y="2148747"/>
              <a:ext cx="501571" cy="501571"/>
            </a:xfrm>
            <a:prstGeom prst="ellipse">
              <a:avLst/>
            </a:prstGeom>
            <a:solidFill>
              <a:srgbClr val="8EC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1</a:t>
              </a:r>
              <a:endParaRPr lang="zh-CN" altLang="en-US" sz="2400" b="1" dirty="0">
                <a:solidFill>
                  <a:schemeClr val="bg1"/>
                </a:solidFill>
              </a:endParaRPr>
            </a:p>
          </p:txBody>
        </p:sp>
        <p:sp>
          <p:nvSpPr>
            <p:cNvPr id="22" name="文本框 8"/>
            <p:cNvSpPr txBox="1"/>
            <p:nvPr/>
          </p:nvSpPr>
          <p:spPr>
            <a:xfrm>
              <a:off x="5890565" y="2031765"/>
              <a:ext cx="3033601" cy="4991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zh-CN" altLang="en-US" sz="2000" b="1" dirty="0">
                  <a:solidFill>
                    <a:srgbClr val="8EC83E"/>
                  </a:solidFill>
                  <a:latin typeface="Arial" panose="020B0604020202020204"/>
                </a:rPr>
                <a:t>虚拟仪器</a:t>
              </a:r>
            </a:p>
          </p:txBody>
        </p:sp>
        <p:sp>
          <p:nvSpPr>
            <p:cNvPr id="23" name="矩形 22"/>
            <p:cNvSpPr/>
            <p:nvPr/>
          </p:nvSpPr>
          <p:spPr>
            <a:xfrm>
              <a:off x="5890564" y="2463323"/>
              <a:ext cx="5227367" cy="548612"/>
            </a:xfrm>
            <a:prstGeom prst="rect">
              <a:avLst/>
            </a:prstGeom>
          </p:spPr>
          <p:txBody>
            <a:bodyPr wrap="square">
              <a:spAutoFit/>
            </a:bodyPr>
            <a:lstStyle/>
            <a:p>
              <a:pPr lvl="0">
                <a:lnSpc>
                  <a:spcPct val="130000"/>
                </a:lnSpc>
              </a:pPr>
              <a:r>
                <a:rPr lang="zh-CN" altLang="en-US" sz="1200" dirty="0">
                  <a:solidFill>
                    <a:schemeClr val="tx1">
                      <a:lumMod val="75000"/>
                      <a:lumOff val="25000"/>
                    </a:schemeClr>
                  </a:solidFill>
                </a:rPr>
                <a:t>虚拟仪器主要是将仪器装入计算机。以通用的计算机硬件及操作系统为依托，实现各种仪器功能，例如数据采集和数字信号处理</a:t>
              </a:r>
            </a:p>
          </p:txBody>
        </p:sp>
      </p:grpSp>
      <p:grpSp>
        <p:nvGrpSpPr>
          <p:cNvPr id="34" name="组合 33"/>
          <p:cNvGrpSpPr/>
          <p:nvPr/>
        </p:nvGrpSpPr>
        <p:grpSpPr>
          <a:xfrm>
            <a:off x="5337193" y="3002183"/>
            <a:ext cx="5780738" cy="1220235"/>
            <a:chOff x="5337194" y="3048009"/>
            <a:chExt cx="5780738" cy="1220235"/>
          </a:xfrm>
        </p:grpSpPr>
        <p:sp>
          <p:nvSpPr>
            <p:cNvPr id="20" name="椭圆 19"/>
            <p:cNvSpPr>
              <a:spLocks noChangeAspect="1"/>
            </p:cNvSpPr>
            <p:nvPr/>
          </p:nvSpPr>
          <p:spPr>
            <a:xfrm>
              <a:off x="5337194" y="3103542"/>
              <a:ext cx="501571" cy="501571"/>
            </a:xfrm>
            <a:prstGeom prst="ellipse">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2</a:t>
              </a:r>
              <a:endParaRPr lang="zh-CN" altLang="en-US" sz="2400" b="1" dirty="0">
                <a:solidFill>
                  <a:schemeClr val="bg1"/>
                </a:solidFill>
              </a:endParaRPr>
            </a:p>
          </p:txBody>
        </p:sp>
        <p:sp>
          <p:nvSpPr>
            <p:cNvPr id="24" name="文本框 8"/>
            <p:cNvSpPr txBox="1"/>
            <p:nvPr/>
          </p:nvSpPr>
          <p:spPr>
            <a:xfrm>
              <a:off x="5890566" y="3048009"/>
              <a:ext cx="3033601" cy="496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en-US" altLang="zh-CN" sz="2000" b="1" dirty="0">
                  <a:solidFill>
                    <a:srgbClr val="30B9EC"/>
                  </a:solidFill>
                  <a:latin typeface="Arial" panose="020B0604020202020204"/>
                </a:rPr>
                <a:t>LabVIEW</a:t>
              </a:r>
              <a:endParaRPr lang="zh-CN" altLang="en-US" sz="2000" b="1" dirty="0">
                <a:solidFill>
                  <a:srgbClr val="30B9EC"/>
                </a:solidFill>
                <a:latin typeface="Arial" panose="020B0604020202020204"/>
              </a:endParaRPr>
            </a:p>
          </p:txBody>
        </p:sp>
        <p:sp>
          <p:nvSpPr>
            <p:cNvPr id="25" name="矩形 24"/>
            <p:cNvSpPr/>
            <p:nvPr/>
          </p:nvSpPr>
          <p:spPr>
            <a:xfrm>
              <a:off x="5890565" y="3479567"/>
              <a:ext cx="5227367" cy="788677"/>
            </a:xfrm>
            <a:prstGeom prst="rect">
              <a:avLst/>
            </a:prstGeom>
          </p:spPr>
          <p:txBody>
            <a:bodyPr wrap="square">
              <a:spAutoFit/>
            </a:bodyPr>
            <a:lstStyle/>
            <a:p>
              <a:pPr>
                <a:lnSpc>
                  <a:spcPct val="130000"/>
                </a:lnSpc>
              </a:pPr>
              <a:r>
                <a:rPr lang="en-US" altLang="zh-CN" sz="1200" dirty="0">
                  <a:solidFill>
                    <a:schemeClr val="tx1">
                      <a:lumMod val="75000"/>
                      <a:lumOff val="25000"/>
                    </a:schemeClr>
                  </a:solidFill>
                </a:rPr>
                <a:t>LabVIEW</a:t>
              </a:r>
              <a:r>
                <a:rPr lang="zh-CN" altLang="en-US" sz="1200" dirty="0">
                  <a:solidFill>
                    <a:schemeClr val="tx1">
                      <a:lumMod val="75000"/>
                      <a:lumOff val="25000"/>
                    </a:schemeClr>
                  </a:solidFill>
                </a:rPr>
                <a:t>使用的是图形化编辑语言</a:t>
              </a:r>
              <a:r>
                <a:rPr lang="en-US" altLang="zh-CN" sz="1200" dirty="0">
                  <a:solidFill>
                    <a:schemeClr val="tx1">
                      <a:lumMod val="75000"/>
                      <a:lumOff val="25000"/>
                    </a:schemeClr>
                  </a:solidFill>
                </a:rPr>
                <a:t>G</a:t>
              </a:r>
              <a:r>
                <a:rPr lang="zh-CN" altLang="en-US" sz="1200" dirty="0">
                  <a:solidFill>
                    <a:schemeClr val="tx1">
                      <a:lumMod val="75000"/>
                      <a:lumOff val="25000"/>
                    </a:schemeClr>
                  </a:solidFill>
                </a:rPr>
                <a:t>编写程序，用图标代替文本行创建应用程序，采用数据流编程方式，程序框图中节点之间的数据流向决定了</a:t>
              </a:r>
              <a:r>
                <a:rPr lang="en-US" altLang="zh-CN" sz="1200" dirty="0">
                  <a:solidFill>
                    <a:schemeClr val="tx1">
                      <a:lumMod val="75000"/>
                      <a:lumOff val="25000"/>
                    </a:schemeClr>
                  </a:solidFill>
                </a:rPr>
                <a:t>VI</a:t>
              </a:r>
              <a:r>
                <a:rPr lang="zh-CN" altLang="en-US" sz="1200" dirty="0">
                  <a:solidFill>
                    <a:schemeClr val="tx1">
                      <a:lumMod val="75000"/>
                      <a:lumOff val="25000"/>
                    </a:schemeClr>
                  </a:solidFill>
                </a:rPr>
                <a:t>及函数的执行顺序。</a:t>
              </a:r>
            </a:p>
          </p:txBody>
        </p:sp>
      </p:grpSp>
      <p:grpSp>
        <p:nvGrpSpPr>
          <p:cNvPr id="35" name="组合 34"/>
          <p:cNvGrpSpPr/>
          <p:nvPr/>
        </p:nvGrpSpPr>
        <p:grpSpPr>
          <a:xfrm>
            <a:off x="5393817" y="4118662"/>
            <a:ext cx="5780740" cy="941130"/>
            <a:chOff x="5337194" y="4023138"/>
            <a:chExt cx="5780740" cy="941130"/>
          </a:xfrm>
        </p:grpSpPr>
        <p:sp>
          <p:nvSpPr>
            <p:cNvPr id="21" name="椭圆 20"/>
            <p:cNvSpPr>
              <a:spLocks noChangeAspect="1"/>
            </p:cNvSpPr>
            <p:nvPr/>
          </p:nvSpPr>
          <p:spPr>
            <a:xfrm>
              <a:off x="5337194" y="4058337"/>
              <a:ext cx="501571" cy="5015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3</a:t>
              </a:r>
              <a:endParaRPr lang="zh-CN" altLang="en-US" sz="2400" b="1" dirty="0">
                <a:solidFill>
                  <a:schemeClr val="bg1"/>
                </a:solidFill>
              </a:endParaRPr>
            </a:p>
          </p:txBody>
        </p:sp>
        <p:sp>
          <p:nvSpPr>
            <p:cNvPr id="26" name="文本框 8"/>
            <p:cNvSpPr txBox="1"/>
            <p:nvPr/>
          </p:nvSpPr>
          <p:spPr>
            <a:xfrm>
              <a:off x="5890568" y="4023138"/>
              <a:ext cx="3033601" cy="496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zh-CN" altLang="en-US" sz="2000" b="1" dirty="0">
                  <a:solidFill>
                    <a:srgbClr val="FFC000"/>
                  </a:solidFill>
                  <a:latin typeface="Arial" panose="020B0604020202020204"/>
                </a:rPr>
                <a:t>基本功能</a:t>
              </a:r>
            </a:p>
          </p:txBody>
        </p:sp>
        <p:sp>
          <p:nvSpPr>
            <p:cNvPr id="27" name="矩形 26"/>
            <p:cNvSpPr/>
            <p:nvPr/>
          </p:nvSpPr>
          <p:spPr>
            <a:xfrm>
              <a:off x="5890567" y="4415656"/>
              <a:ext cx="5227367" cy="548612"/>
            </a:xfrm>
            <a:prstGeom prst="rect">
              <a:avLst/>
            </a:prstGeom>
          </p:spPr>
          <p:txBody>
            <a:bodyPr wrap="square">
              <a:spAutoFit/>
            </a:bodyPr>
            <a:lstStyle/>
            <a:p>
              <a:pPr lvl="0">
                <a:lnSpc>
                  <a:spcPct val="130000"/>
                </a:lnSpc>
              </a:pPr>
              <a:r>
                <a:rPr lang="zh-CN" altLang="en-US" sz="1200" dirty="0">
                  <a:solidFill>
                    <a:schemeClr val="tx1">
                      <a:lumMod val="75000"/>
                      <a:lumOff val="25000"/>
                    </a:schemeClr>
                  </a:solidFill>
                </a:rPr>
                <a:t>目前，使用</a:t>
              </a:r>
              <a:r>
                <a:rPr lang="en-US" altLang="zh-CN" sz="1200" dirty="0">
                  <a:solidFill>
                    <a:schemeClr val="tx1">
                      <a:lumMod val="75000"/>
                      <a:lumOff val="25000"/>
                    </a:schemeClr>
                  </a:solidFill>
                </a:rPr>
                <a:t>LabVIEW</a:t>
              </a:r>
              <a:r>
                <a:rPr lang="zh-CN" altLang="en-US" sz="1200" dirty="0">
                  <a:solidFill>
                    <a:schemeClr val="tx1">
                      <a:lumMod val="75000"/>
                      <a:lumOff val="25000"/>
                    </a:schemeClr>
                  </a:solidFill>
                </a:rPr>
                <a:t>，可以达到仿真、控制、检测等多种效果，提供了极大的便利条件。</a:t>
              </a:r>
            </a:p>
          </p:txBody>
        </p:sp>
      </p:grpSp>
      <p:grpSp>
        <p:nvGrpSpPr>
          <p:cNvPr id="36" name="组合 35"/>
          <p:cNvGrpSpPr/>
          <p:nvPr/>
        </p:nvGrpSpPr>
        <p:grpSpPr>
          <a:xfrm>
            <a:off x="5393817" y="5034050"/>
            <a:ext cx="5780740" cy="980170"/>
            <a:chOff x="5337194" y="4911956"/>
            <a:chExt cx="5780740" cy="980170"/>
          </a:xfrm>
        </p:grpSpPr>
        <p:sp>
          <p:nvSpPr>
            <p:cNvPr id="28" name="椭圆 27"/>
            <p:cNvSpPr>
              <a:spLocks noChangeAspect="1"/>
            </p:cNvSpPr>
            <p:nvPr/>
          </p:nvSpPr>
          <p:spPr>
            <a:xfrm>
              <a:off x="5337194" y="4986194"/>
              <a:ext cx="501571" cy="501571"/>
            </a:xfrm>
            <a:prstGeom prst="ellipse">
              <a:avLst/>
            </a:prstGeom>
            <a:solidFill>
              <a:srgbClr val="ED5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4</a:t>
              </a:r>
              <a:endParaRPr lang="zh-CN" altLang="en-US" sz="2400" b="1" dirty="0">
                <a:solidFill>
                  <a:schemeClr val="bg1"/>
                </a:solidFill>
              </a:endParaRPr>
            </a:p>
          </p:txBody>
        </p:sp>
        <p:sp>
          <p:nvSpPr>
            <p:cNvPr id="29" name="文本框 8"/>
            <p:cNvSpPr txBox="1"/>
            <p:nvPr/>
          </p:nvSpPr>
          <p:spPr>
            <a:xfrm>
              <a:off x="5890568" y="4911956"/>
              <a:ext cx="3033601" cy="496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zh-CN" altLang="en-US" sz="2000" b="1" dirty="0">
                  <a:solidFill>
                    <a:srgbClr val="ED5D6E"/>
                  </a:solidFill>
                  <a:latin typeface="Arial" panose="020B0604020202020204"/>
                </a:rPr>
                <a:t>研究目的</a:t>
              </a:r>
            </a:p>
          </p:txBody>
        </p:sp>
        <p:sp>
          <p:nvSpPr>
            <p:cNvPr id="30" name="矩形 29"/>
            <p:cNvSpPr/>
            <p:nvPr/>
          </p:nvSpPr>
          <p:spPr>
            <a:xfrm>
              <a:off x="5890567" y="5343514"/>
              <a:ext cx="5227367" cy="548612"/>
            </a:xfrm>
            <a:prstGeom prst="rect">
              <a:avLst/>
            </a:prstGeom>
          </p:spPr>
          <p:txBody>
            <a:bodyPr wrap="square">
              <a:spAutoFit/>
            </a:bodyPr>
            <a:lstStyle/>
            <a:p>
              <a:pPr lvl="0">
                <a:lnSpc>
                  <a:spcPct val="130000"/>
                </a:lnSpc>
              </a:pPr>
              <a:r>
                <a:rPr lang="zh-CN" altLang="en-US" sz="1200" dirty="0">
                  <a:solidFill>
                    <a:schemeClr val="tx1">
                      <a:lumMod val="75000"/>
                      <a:lumOff val="25000"/>
                    </a:schemeClr>
                  </a:solidFill>
                </a:rPr>
                <a:t>认识</a:t>
              </a:r>
              <a:r>
                <a:rPr lang="en-US" altLang="zh-CN" sz="1200" dirty="0">
                  <a:solidFill>
                    <a:schemeClr val="tx1">
                      <a:lumMod val="75000"/>
                      <a:lumOff val="25000"/>
                    </a:schemeClr>
                  </a:solidFill>
                </a:rPr>
                <a:t>LabVIEW</a:t>
              </a:r>
              <a:r>
                <a:rPr lang="zh-CN" altLang="en-US" sz="1200" dirty="0">
                  <a:solidFill>
                    <a:schemeClr val="tx1">
                      <a:lumMod val="75000"/>
                      <a:lumOff val="25000"/>
                    </a:schemeClr>
                  </a:solidFill>
                </a:rPr>
                <a:t>的编程环境和其语言的使用方式，进一步熟悉</a:t>
              </a:r>
              <a:r>
                <a:rPr lang="en-US" altLang="zh-CN" sz="1200" dirty="0">
                  <a:solidFill>
                    <a:schemeClr val="tx1">
                      <a:lumMod val="75000"/>
                      <a:lumOff val="25000"/>
                    </a:schemeClr>
                  </a:solidFill>
                </a:rPr>
                <a:t>LabVIEW</a:t>
              </a:r>
              <a:r>
                <a:rPr lang="zh-CN" altLang="en-US" sz="1200" dirty="0">
                  <a:solidFill>
                    <a:schemeClr val="tx1">
                      <a:lumMod val="75000"/>
                      <a:lumOff val="25000"/>
                    </a:schemeClr>
                  </a:solidFill>
                </a:rPr>
                <a:t>中的控件选板、函数选板、工具选板等使用。</a:t>
              </a:r>
            </a:p>
          </p:txBody>
        </p:sp>
      </p:grpSp>
      <p:sp>
        <p:nvSpPr>
          <p:cNvPr id="33" name="文本框 10"/>
          <p:cNvSpPr txBox="1"/>
          <p:nvPr/>
        </p:nvSpPr>
        <p:spPr>
          <a:xfrm>
            <a:off x="5337195" y="669496"/>
            <a:ext cx="6155390" cy="861774"/>
          </a:xfrm>
          <a:prstGeom prst="rect">
            <a:avLst/>
          </a:prstGeom>
          <a:noFill/>
        </p:spPr>
        <p:txBody>
          <a:bodyPr wrap="square" rtlCol="0">
            <a:spAutoFit/>
          </a:bodyPr>
          <a:lstStyle/>
          <a:p>
            <a:r>
              <a:rPr lang="zh-CN" altLang="en-US" sz="5000" b="1" dirty="0">
                <a:solidFill>
                  <a:schemeClr val="tx1">
                    <a:lumMod val="75000"/>
                    <a:lumOff val="25000"/>
                  </a:schemeClr>
                </a:solidFill>
                <a:latin typeface="微软雅黑" panose="020B0503020204020204" charset="-122"/>
                <a:ea typeface="微软雅黑" panose="020B0503020204020204" charset="-122"/>
              </a:rPr>
              <a:t>研究背景与目的</a:t>
            </a:r>
          </a:p>
        </p:txBody>
      </p:sp>
      <p:sp>
        <p:nvSpPr>
          <p:cNvPr id="37"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3"/>
          <a:stretch>
            <a:fillRect/>
          </a:stretch>
        </p:blipFill>
        <p:spPr>
          <a:xfrm>
            <a:off x="10701172" y="5478011"/>
            <a:ext cx="1492416" cy="1485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14:presetBounceEnd="52000">
                                      <p:stCondLst>
                                        <p:cond delay="250"/>
                                      </p:stCondLst>
                                      <p:childTnLst>
                                        <p:set>
                                          <p:cBhvr>
                                            <p:cTn id="11" dur="1" fill="hold">
                                              <p:stCondLst>
                                                <p:cond delay="0"/>
                                              </p:stCondLst>
                                            </p:cTn>
                                            <p:tgtEl>
                                              <p:spTgt spid="33"/>
                                            </p:tgtEl>
                                            <p:attrNameLst>
                                              <p:attrName>style.visibility</p:attrName>
                                            </p:attrNameLst>
                                          </p:cBhvr>
                                          <p:to>
                                            <p:strVal val="visible"/>
                                          </p:to>
                                        </p:set>
                                        <p:anim calcmode="lin" valueType="num" p14:bounceEnd="52000">
                                          <p:cBhvr additive="base">
                                            <p:cTn id="12"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52000">
                                      <p:stCondLst>
                                        <p:cond delay="750"/>
                                      </p:stCondLst>
                                      <p:childTnLst>
                                        <p:set>
                                          <p:cBhvr>
                                            <p:cTn id="15" dur="1" fill="hold">
                                              <p:stCondLst>
                                                <p:cond delay="0"/>
                                              </p:stCondLst>
                                            </p:cTn>
                                            <p:tgtEl>
                                              <p:spTgt spid="32"/>
                                            </p:tgtEl>
                                            <p:attrNameLst>
                                              <p:attrName>style.visibility</p:attrName>
                                            </p:attrNameLst>
                                          </p:cBhvr>
                                          <p:to>
                                            <p:strVal val="visible"/>
                                          </p:to>
                                        </p:set>
                                        <p:anim calcmode="lin" valueType="num" p14:bounceEnd="52000">
                                          <p:cBhvr additive="base">
                                            <p:cTn id="16"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52000">
                                      <p:stCondLst>
                                        <p:cond delay="1000"/>
                                      </p:stCondLst>
                                      <p:childTnLst>
                                        <p:set>
                                          <p:cBhvr>
                                            <p:cTn id="19" dur="1" fill="hold">
                                              <p:stCondLst>
                                                <p:cond delay="0"/>
                                              </p:stCondLst>
                                            </p:cTn>
                                            <p:tgtEl>
                                              <p:spTgt spid="34"/>
                                            </p:tgtEl>
                                            <p:attrNameLst>
                                              <p:attrName>style.visibility</p:attrName>
                                            </p:attrNameLst>
                                          </p:cBhvr>
                                          <p:to>
                                            <p:strVal val="visible"/>
                                          </p:to>
                                        </p:set>
                                        <p:anim calcmode="lin" valueType="num" p14:bounceEnd="52000">
                                          <p:cBhvr additive="base">
                                            <p:cTn id="20" dur="500" fill="hold"/>
                                            <p:tgtEl>
                                              <p:spTgt spid="34"/>
                                            </p:tgtEl>
                                            <p:attrNameLst>
                                              <p:attrName>ppt_x</p:attrName>
                                            </p:attrNameLst>
                                          </p:cBhvr>
                                          <p:tavLst>
                                            <p:tav tm="0">
                                              <p:val>
                                                <p:strVal val="1+#ppt_w/2"/>
                                              </p:val>
                                            </p:tav>
                                            <p:tav tm="100000">
                                              <p:val>
                                                <p:strVal val="#ppt_x"/>
                                              </p:val>
                                            </p:tav>
                                          </p:tavLst>
                                        </p:anim>
                                        <p:anim calcmode="lin" valueType="num" p14:bounceEnd="52000">
                                          <p:cBhvr additive="base">
                                            <p:cTn id="21" dur="5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2000">
                                      <p:stCondLst>
                                        <p:cond delay="1250"/>
                                      </p:stCondLst>
                                      <p:childTnLst>
                                        <p:set>
                                          <p:cBhvr>
                                            <p:cTn id="23" dur="1" fill="hold">
                                              <p:stCondLst>
                                                <p:cond delay="0"/>
                                              </p:stCondLst>
                                            </p:cTn>
                                            <p:tgtEl>
                                              <p:spTgt spid="35"/>
                                            </p:tgtEl>
                                            <p:attrNameLst>
                                              <p:attrName>style.visibility</p:attrName>
                                            </p:attrNameLst>
                                          </p:cBhvr>
                                          <p:to>
                                            <p:strVal val="visible"/>
                                          </p:to>
                                        </p:set>
                                        <p:anim calcmode="lin" valueType="num" p14:bounceEnd="52000">
                                          <p:cBhvr additive="base">
                                            <p:cTn id="24" dur="500" fill="hold"/>
                                            <p:tgtEl>
                                              <p:spTgt spid="35"/>
                                            </p:tgtEl>
                                            <p:attrNameLst>
                                              <p:attrName>ppt_x</p:attrName>
                                            </p:attrNameLst>
                                          </p:cBhvr>
                                          <p:tavLst>
                                            <p:tav tm="0">
                                              <p:val>
                                                <p:strVal val="1+#ppt_w/2"/>
                                              </p:val>
                                            </p:tav>
                                            <p:tav tm="100000">
                                              <p:val>
                                                <p:strVal val="#ppt_x"/>
                                              </p:val>
                                            </p:tav>
                                          </p:tavLst>
                                        </p:anim>
                                        <p:anim calcmode="lin" valueType="num" p14:bounceEnd="52000">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2000">
                                      <p:stCondLst>
                                        <p:cond delay="1500"/>
                                      </p:stCondLst>
                                      <p:childTnLst>
                                        <p:set>
                                          <p:cBhvr>
                                            <p:cTn id="27" dur="1" fill="hold">
                                              <p:stCondLst>
                                                <p:cond delay="0"/>
                                              </p:stCondLst>
                                            </p:cTn>
                                            <p:tgtEl>
                                              <p:spTgt spid="36"/>
                                            </p:tgtEl>
                                            <p:attrNameLst>
                                              <p:attrName>style.visibility</p:attrName>
                                            </p:attrNameLst>
                                          </p:cBhvr>
                                          <p:to>
                                            <p:strVal val="visible"/>
                                          </p:to>
                                        </p:set>
                                        <p:anim calcmode="lin" valueType="num" p14:bounceEnd="52000">
                                          <p:cBhvr additive="base">
                                            <p:cTn id="28" dur="5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25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75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100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1+#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25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1+#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50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 y="-1905"/>
            <a:ext cx="12189746" cy="6860162"/>
          </a:xfrm>
          <a:prstGeom prst="rect">
            <a:avLst/>
          </a:prstGeom>
        </p:spPr>
      </p:pic>
      <p:sp>
        <p:nvSpPr>
          <p:cNvPr id="13" name="文本框 12"/>
          <p:cNvSpPr txBox="1"/>
          <p:nvPr/>
        </p:nvSpPr>
        <p:spPr>
          <a:xfrm>
            <a:off x="253625" y="2475052"/>
            <a:ext cx="10650538" cy="1569660"/>
          </a:xfrm>
          <a:prstGeom prst="rect">
            <a:avLst/>
          </a:prstGeom>
          <a:noFill/>
        </p:spPr>
        <p:txBody>
          <a:bodyPr wrap="square" rtlCol="0">
            <a:spAutoFit/>
          </a:bodyPr>
          <a:lstStyle/>
          <a:p>
            <a:pPr lvl="0" algn="r"/>
            <a:r>
              <a:rPr kumimoji="1" lang="zh-CN" altLang="en-US" sz="9600" b="1" dirty="0">
                <a:solidFill>
                  <a:schemeClr val="accent1"/>
                </a:solidFill>
                <a:latin typeface="微软雅黑" panose="020B0503020204020204" charset="-122"/>
                <a:ea typeface="微软雅黑" panose="020B0503020204020204" charset="-122"/>
                <a:cs typeface="微软雅黑" panose="020B0503020204020204" charset="-122"/>
              </a:rPr>
              <a:t>课题要求</a:t>
            </a:r>
            <a:endParaRPr kumimoji="1" lang="zh-CN" altLang="en-US" sz="9600" b="1"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5418203" y="4334032"/>
            <a:ext cx="5226559" cy="707886"/>
          </a:xfrm>
          <a:prstGeom prst="rect">
            <a:avLst/>
          </a:prstGeom>
          <a:noFill/>
        </p:spPr>
        <p:txBody>
          <a:bodyPr wrap="square" rtlCol="0">
            <a:spAutoFit/>
          </a:bodyPr>
          <a:lstStyle/>
          <a:p>
            <a:pPr lvl="0" algn="r"/>
            <a:r>
              <a:rPr kumimoji="1" lang="zh-CN" altLang="en-US" sz="4000" dirty="0">
                <a:solidFill>
                  <a:schemeClr val="bg1">
                    <a:lumMod val="50000"/>
                  </a:schemeClr>
                </a:solidFill>
                <a:latin typeface="微软雅黑" panose="020B0503020204020204" charset="-122"/>
                <a:ea typeface="微软雅黑" panose="020B0503020204020204" charset="-122"/>
                <a:cs typeface="Arial Black" panose="020B0A04020102020204"/>
              </a:rPr>
              <a:t>课题要求与设计</a:t>
            </a:r>
          </a:p>
        </p:txBody>
      </p:sp>
      <p:pic>
        <p:nvPicPr>
          <p:cNvPr id="20" name="图片 19"/>
          <p:cNvPicPr>
            <a:picLocks noChangeAspect="1"/>
          </p:cNvPicPr>
          <p:nvPr/>
        </p:nvPicPr>
        <p:blipFill>
          <a:blip r:embed="rId4"/>
          <a:stretch>
            <a:fillRect/>
          </a:stretch>
        </p:blipFill>
        <p:spPr>
          <a:xfrm>
            <a:off x="10701172" y="5478011"/>
            <a:ext cx="1492416" cy="1485376"/>
          </a:xfrm>
          <a:prstGeom prst="rect">
            <a:avLst/>
          </a:prstGeom>
        </p:spPr>
      </p:pic>
    </p:spTree>
    <p:extLst>
      <p:ext uri="{BB962C8B-B14F-4D97-AF65-F5344CB8AC3E}">
        <p14:creationId xmlns:p14="http://schemas.microsoft.com/office/powerpoint/2010/main" val="3028158837"/>
      </p:ext>
    </p:extLst>
  </p:cSld>
  <p:clrMapOvr>
    <a:masterClrMapping/>
  </p:clrMapOvr>
  <mc:AlternateContent xmlns:mc="http://schemas.openxmlformats.org/markup-compatibility/2006" xmlns:p14="http://schemas.microsoft.com/office/powerpoint/2010/main">
    <mc:Choice Requires="p14">
      <p:transition p14:dur="0" advClick="0" advTm="2658"/>
    </mc:Choice>
    <mc:Fallback xmlns="">
      <p:transition advClick="0" advTm="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706706" y="1941324"/>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8EC83E"/>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器材选取</a:t>
            </a:r>
          </a:p>
        </p:txBody>
      </p:sp>
      <p:sp>
        <p:nvSpPr>
          <p:cNvPr id="3" name="任意多边形 2"/>
          <p:cNvSpPr/>
          <p:nvPr/>
        </p:nvSpPr>
        <p:spPr>
          <a:xfrm>
            <a:off x="3348055" y="1941325"/>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30B9EC"/>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电路设计</a:t>
            </a:r>
          </a:p>
        </p:txBody>
      </p:sp>
      <p:sp>
        <p:nvSpPr>
          <p:cNvPr id="4" name="任意多边形 3"/>
          <p:cNvSpPr/>
          <p:nvPr/>
        </p:nvSpPr>
        <p:spPr>
          <a:xfrm>
            <a:off x="5989403" y="1941325"/>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FFC000"/>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程序编写</a:t>
            </a:r>
          </a:p>
        </p:txBody>
      </p:sp>
      <p:sp>
        <p:nvSpPr>
          <p:cNvPr id="5" name="任意多边形 4"/>
          <p:cNvSpPr/>
          <p:nvPr/>
        </p:nvSpPr>
        <p:spPr>
          <a:xfrm>
            <a:off x="8541853" y="1941325"/>
            <a:ext cx="2797589" cy="2797589"/>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rgbClr val="ED5D6E"/>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642833" tIns="507887" rIns="642833" bIns="507887" numCol="1" spcCol="1270" anchor="ctr" anchorCtr="0">
            <a:noAutofit/>
          </a:bodyPr>
          <a:lstStyle/>
          <a:p>
            <a:pPr algn="ctr" defTabSz="1422400">
              <a:spcBef>
                <a:spcPct val="0"/>
              </a:spcBef>
            </a:pPr>
            <a:r>
              <a:rPr lang="zh-CN" altLang="en-US" sz="5000" dirty="0">
                <a:solidFill>
                  <a:schemeClr val="bg1"/>
                </a:solidFill>
              </a:rPr>
              <a:t>参数调试</a:t>
            </a:r>
          </a:p>
        </p:txBody>
      </p:sp>
      <p:sp>
        <p:nvSpPr>
          <p:cNvPr id="6" name="文本框 33"/>
          <p:cNvSpPr txBox="1"/>
          <p:nvPr/>
        </p:nvSpPr>
        <p:spPr>
          <a:xfrm>
            <a:off x="1019175" y="5011178"/>
            <a:ext cx="2501561" cy="1021433"/>
          </a:xfrm>
          <a:prstGeom prst="rect">
            <a:avLst/>
          </a:prstGeom>
          <a:noFill/>
        </p:spPr>
        <p:txBody>
          <a:bodyPr wrap="square" rtlCol="0">
            <a:spAutoFit/>
          </a:bodyPr>
          <a:lstStyle/>
          <a:p>
            <a:pPr lvl="0">
              <a:lnSpc>
                <a:spcPct val="130000"/>
              </a:lnSpc>
            </a:pPr>
            <a:r>
              <a:rPr kumimoji="1" lang="zh-CN" altLang="en-US" sz="1600" dirty="0">
                <a:solidFill>
                  <a:schemeClr val="tx1">
                    <a:lumMod val="75000"/>
                    <a:lumOff val="25000"/>
                  </a:schemeClr>
                </a:solidFill>
                <a:latin typeface="微软雅黑" panose="020B0503020204020204" charset="-122"/>
                <a:ea typeface="微软雅黑" panose="020B0503020204020204" charset="-122"/>
                <a:cs typeface="Arial" panose="020B0604020202020204"/>
              </a:rPr>
              <a:t>挑选合适的马达、电阻、一套电阻值低、质量好的导线包，参数清楚。</a:t>
            </a:r>
            <a:endParaRPr kumimoji="1" lang="en-US" altLang="zh-CN" sz="1600" dirty="0">
              <a:solidFill>
                <a:schemeClr val="tx1">
                  <a:lumMod val="75000"/>
                  <a:lumOff val="25000"/>
                </a:schemeClr>
              </a:solidFill>
              <a:latin typeface="微软雅黑" panose="020B0503020204020204" charset="-122"/>
              <a:ea typeface="微软雅黑" panose="020B0503020204020204" charset="-122"/>
              <a:cs typeface="Arial" panose="020B0604020202020204"/>
            </a:endParaRPr>
          </a:p>
        </p:txBody>
      </p:sp>
      <p:sp>
        <p:nvSpPr>
          <p:cNvPr id="7" name="文本框 34"/>
          <p:cNvSpPr txBox="1"/>
          <p:nvPr/>
        </p:nvSpPr>
        <p:spPr>
          <a:xfrm>
            <a:off x="3643841" y="5011819"/>
            <a:ext cx="2501561" cy="1341521"/>
          </a:xfrm>
          <a:prstGeom prst="rect">
            <a:avLst/>
          </a:prstGeom>
          <a:noFill/>
        </p:spPr>
        <p:txBody>
          <a:bodyPr wrap="square" rtlCol="0">
            <a:spAutoFit/>
          </a:bodyPr>
          <a:lstStyle/>
          <a:p>
            <a:pPr lvl="0">
              <a:lnSpc>
                <a:spcPct val="130000"/>
              </a:lnSpc>
            </a:pPr>
            <a:r>
              <a:rPr kumimoji="1" lang="zh-CN" altLang="en-US" sz="1600" dirty="0">
                <a:solidFill>
                  <a:schemeClr val="tx1">
                    <a:lumMod val="75000"/>
                    <a:lumOff val="25000"/>
                  </a:schemeClr>
                </a:solidFill>
                <a:latin typeface="微软雅黑" panose="020B0503020204020204" charset="-122"/>
                <a:ea typeface="微软雅黑" panose="020B0503020204020204" charset="-122"/>
                <a:cs typeface="Arial" panose="020B0604020202020204"/>
              </a:rPr>
              <a:t>合理选取使用的器材，并且连接导线，要尽可能做到电路简洁明了，并且安全无错</a:t>
            </a:r>
            <a:endParaRPr kumimoji="1" lang="en-US" altLang="zh-CN" sz="1600" dirty="0">
              <a:solidFill>
                <a:schemeClr val="tx1">
                  <a:lumMod val="75000"/>
                  <a:lumOff val="25000"/>
                </a:schemeClr>
              </a:solidFill>
              <a:latin typeface="微软雅黑" panose="020B0503020204020204" charset="-122"/>
              <a:ea typeface="微软雅黑" panose="020B0503020204020204" charset="-122"/>
              <a:cs typeface="Arial" panose="020B0604020202020204"/>
            </a:endParaRPr>
          </a:p>
        </p:txBody>
      </p:sp>
      <p:sp>
        <p:nvSpPr>
          <p:cNvPr id="8" name="文本框 35"/>
          <p:cNvSpPr txBox="1"/>
          <p:nvPr/>
        </p:nvSpPr>
        <p:spPr>
          <a:xfrm>
            <a:off x="6406166" y="5011819"/>
            <a:ext cx="2501561" cy="1341521"/>
          </a:xfrm>
          <a:prstGeom prst="rect">
            <a:avLst/>
          </a:prstGeom>
          <a:noFill/>
        </p:spPr>
        <p:txBody>
          <a:bodyPr wrap="square" rtlCol="0">
            <a:spAutoFit/>
          </a:bodyPr>
          <a:lstStyle/>
          <a:p>
            <a:pPr lvl="0">
              <a:lnSpc>
                <a:spcPct val="130000"/>
              </a:lnSpc>
            </a:pPr>
            <a:r>
              <a:rPr lang="zh-CN" altLang="en-US" sz="1600" dirty="0"/>
              <a:t>根据电路图的设计以及所需要达到的现实中的效果，进行整个框架的算法构建，并且编写程序</a:t>
            </a:r>
            <a:endParaRPr kumimoji="1" lang="en-US" altLang="zh-CN" sz="1050" dirty="0">
              <a:solidFill>
                <a:schemeClr val="tx1">
                  <a:lumMod val="75000"/>
                  <a:lumOff val="25000"/>
                </a:schemeClr>
              </a:solidFill>
              <a:latin typeface="微软雅黑" panose="020B0503020204020204" charset="-122"/>
              <a:ea typeface="微软雅黑" panose="020B0503020204020204" charset="-122"/>
              <a:cs typeface="Arial" panose="020B0604020202020204"/>
            </a:endParaRPr>
          </a:p>
        </p:txBody>
      </p:sp>
      <p:sp>
        <p:nvSpPr>
          <p:cNvPr id="9" name="文本框 36"/>
          <p:cNvSpPr txBox="1"/>
          <p:nvPr/>
        </p:nvSpPr>
        <p:spPr>
          <a:xfrm>
            <a:off x="8945819" y="5011178"/>
            <a:ext cx="2501561" cy="1341521"/>
          </a:xfrm>
          <a:prstGeom prst="rect">
            <a:avLst/>
          </a:prstGeom>
          <a:noFill/>
        </p:spPr>
        <p:txBody>
          <a:bodyPr wrap="square" rtlCol="0">
            <a:spAutoFit/>
          </a:bodyPr>
          <a:lstStyle/>
          <a:p>
            <a:pPr lvl="0">
              <a:lnSpc>
                <a:spcPct val="130000"/>
              </a:lnSpc>
            </a:pPr>
            <a:r>
              <a:rPr lang="zh-CN" altLang="zh-CN" sz="1600" dirty="0"/>
              <a:t>根据运行情况</a:t>
            </a:r>
            <a:r>
              <a:rPr lang="zh-CN" altLang="en-US" sz="1600" dirty="0"/>
              <a:t>与</a:t>
            </a:r>
            <a:r>
              <a:rPr lang="zh-CN" altLang="zh-CN" sz="1600" dirty="0"/>
              <a:t>误差，对参数进行调试，使得现实结果值与理想值的误差保持在低范围</a:t>
            </a:r>
            <a:endParaRPr kumimoji="1" lang="en-US" altLang="zh-CN" sz="1400" dirty="0">
              <a:solidFill>
                <a:schemeClr val="tx1">
                  <a:lumMod val="75000"/>
                  <a:lumOff val="25000"/>
                </a:schemeClr>
              </a:solidFill>
              <a:latin typeface="微软雅黑" panose="020B0503020204020204" charset="-122"/>
              <a:ea typeface="微软雅黑" panose="020B0503020204020204" charset="-122"/>
              <a:cs typeface="Arial" panose="020B0604020202020204"/>
            </a:endParaRPr>
          </a:p>
        </p:txBody>
      </p:sp>
      <p:sp>
        <p:nvSpPr>
          <p:cNvPr id="11" name="文本框 10"/>
          <p:cNvSpPr txBox="1"/>
          <p:nvPr/>
        </p:nvSpPr>
        <p:spPr>
          <a:xfrm>
            <a:off x="1019175" y="266271"/>
            <a:ext cx="10320267" cy="1323439"/>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总体要求：</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使用</a:t>
            </a:r>
            <a:r>
              <a:rPr lang="en-US" altLang="zh-CN" sz="4000" b="1" dirty="0">
                <a:solidFill>
                  <a:schemeClr val="tx1">
                    <a:lumMod val="75000"/>
                    <a:lumOff val="25000"/>
                  </a:schemeClr>
                </a:solidFill>
                <a:latin typeface="微软雅黑" panose="020B0503020204020204" charset="-122"/>
                <a:ea typeface="微软雅黑" panose="020B0503020204020204" charset="-122"/>
              </a:rPr>
              <a:t>LabVIEW</a:t>
            </a:r>
            <a:r>
              <a:rPr lang="zh-CN" altLang="en-US" sz="4000" b="1" dirty="0">
                <a:solidFill>
                  <a:schemeClr val="tx1">
                    <a:lumMod val="75000"/>
                    <a:lumOff val="25000"/>
                  </a:schemeClr>
                </a:solidFill>
                <a:latin typeface="微软雅黑" panose="020B0503020204020204" charset="-122"/>
                <a:ea typeface="微软雅黑" panose="020B0503020204020204" charset="-122"/>
              </a:rPr>
              <a:t>来控制马达的转速</a:t>
            </a:r>
          </a:p>
        </p:txBody>
      </p:sp>
      <p:sp>
        <p:nvSpPr>
          <p:cNvPr id="12"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10824277" y="5478011"/>
            <a:ext cx="1492416" cy="1485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Effect transition="in" filter="fade">
                                      <p:cBhvr>
                                        <p:cTn id="14" dur="1000"/>
                                        <p:tgtEl>
                                          <p:spTgt spid="2"/>
                                        </p:tgtEl>
                                      </p:cBhvr>
                                    </p:animEffect>
                                  </p:childTnLst>
                                </p:cTn>
                              </p:par>
                              <p:par>
                                <p:cTn id="15" presetID="8" presetClass="emph" presetSubtype="0" fill="hold" grpId="1" nodeType="withEffect">
                                  <p:stCondLst>
                                    <p:cond delay="250"/>
                                  </p:stCondLst>
                                  <p:childTnLst>
                                    <p:animRot by="21600000">
                                      <p:cBhvr>
                                        <p:cTn id="16" dur="1000" fill="hold"/>
                                        <p:tgtEl>
                                          <p:spTgt spid="2"/>
                                        </p:tgtEl>
                                        <p:attrNameLst>
                                          <p:attrName>r</p:attrName>
                                        </p:attrNameLst>
                                      </p:cBhvr>
                                    </p:animRot>
                                  </p:childTnLst>
                                </p:cTn>
                              </p:par>
                              <p:par>
                                <p:cTn id="17" presetID="53" presetClass="entr" presetSubtype="16" fill="hold" grpId="0" nodeType="withEffect">
                                  <p:stCondLst>
                                    <p:cond delay="75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childTnLst>
                                </p:cTn>
                              </p:par>
                              <p:par>
                                <p:cTn id="22" presetID="8" presetClass="emph" presetSubtype="0" fill="hold" grpId="1" nodeType="withEffect">
                                  <p:stCondLst>
                                    <p:cond delay="750"/>
                                  </p:stCondLst>
                                  <p:childTnLst>
                                    <p:animRot by="21600000">
                                      <p:cBhvr>
                                        <p:cTn id="23" dur="1000" fill="hold"/>
                                        <p:tgtEl>
                                          <p:spTgt spid="3"/>
                                        </p:tgtEl>
                                        <p:attrNameLst>
                                          <p:attrName>r</p:attrName>
                                        </p:attrNameLst>
                                      </p:cBhvr>
                                    </p:animRot>
                                  </p:childTnLst>
                                </p:cTn>
                              </p:par>
                              <p:par>
                                <p:cTn id="24" presetID="53" presetClass="entr" presetSubtype="16" fill="hold" grpId="0" nodeType="withEffect">
                                  <p:stCondLst>
                                    <p:cond delay="125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animEffect transition="in" filter="fade">
                                      <p:cBhvr>
                                        <p:cTn id="28" dur="1000"/>
                                        <p:tgtEl>
                                          <p:spTgt spid="4"/>
                                        </p:tgtEl>
                                      </p:cBhvr>
                                    </p:animEffect>
                                  </p:childTnLst>
                                </p:cTn>
                              </p:par>
                              <p:par>
                                <p:cTn id="29" presetID="8" presetClass="emph" presetSubtype="0" fill="hold" grpId="1" nodeType="withEffect">
                                  <p:stCondLst>
                                    <p:cond delay="1250"/>
                                  </p:stCondLst>
                                  <p:childTnLst>
                                    <p:animRot by="21600000">
                                      <p:cBhvr>
                                        <p:cTn id="30" dur="1000" fill="hold"/>
                                        <p:tgtEl>
                                          <p:spTgt spid="4"/>
                                        </p:tgtEl>
                                        <p:attrNameLst>
                                          <p:attrName>r</p:attrName>
                                        </p:attrNameLst>
                                      </p:cBhvr>
                                    </p:animRot>
                                  </p:childTnLst>
                                </p:cTn>
                              </p:par>
                              <p:par>
                                <p:cTn id="31" presetID="53" presetClass="entr" presetSubtype="16" fill="hold" grpId="0" nodeType="withEffect">
                                  <p:stCondLst>
                                    <p:cond delay="175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Effect transition="in" filter="fade">
                                      <p:cBhvr>
                                        <p:cTn id="35" dur="1000"/>
                                        <p:tgtEl>
                                          <p:spTgt spid="5"/>
                                        </p:tgtEl>
                                      </p:cBhvr>
                                    </p:animEffect>
                                  </p:childTnLst>
                                </p:cTn>
                              </p:par>
                              <p:par>
                                <p:cTn id="36" presetID="8" presetClass="emph" presetSubtype="0" fill="hold" grpId="1" nodeType="withEffect">
                                  <p:stCondLst>
                                    <p:cond delay="1750"/>
                                  </p:stCondLst>
                                  <p:childTnLst>
                                    <p:animRot by="21600000">
                                      <p:cBhvr>
                                        <p:cTn id="37" dur="1000" fill="hold"/>
                                        <p:tgtEl>
                                          <p:spTgt spid="5"/>
                                        </p:tgtEl>
                                        <p:attrNameLst>
                                          <p:attrName>r</p:attrName>
                                        </p:attrNameLst>
                                      </p:cBhvr>
                                    </p:animRot>
                                  </p:childTnLst>
                                </p:cTn>
                              </p:par>
                              <p:par>
                                <p:cTn id="38" presetID="47" presetClass="entr" presetSubtype="0" fill="hold" grpId="0" nodeType="withEffect">
                                  <p:stCondLst>
                                    <p:cond delay="22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25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275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30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p:bldP spid="7" grpId="0"/>
      <p:bldP spid="8" grpId="0"/>
      <p:bldP spid="9" grpId="0"/>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150" y="2474336"/>
            <a:ext cx="5309507" cy="560568"/>
          </a:xfrm>
          <a:prstGeom prst="rect">
            <a:avLst/>
          </a:prstGeom>
          <a:solidFill>
            <a:srgbClr val="ED5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latin typeface="+mj-lt"/>
              </a:rPr>
              <a:t> </a:t>
            </a:r>
            <a:r>
              <a:rPr lang="en-US" altLang="zh-CN" sz="2000" dirty="0">
                <a:solidFill>
                  <a:schemeClr val="bg1"/>
                </a:solidFill>
                <a:latin typeface="+mj-lt"/>
              </a:rPr>
              <a:t>1.</a:t>
            </a:r>
            <a:r>
              <a:rPr lang="zh-CN" altLang="en-US" sz="2000" dirty="0">
                <a:solidFill>
                  <a:schemeClr val="bg1"/>
                </a:solidFill>
                <a:latin typeface="+mj-lt"/>
              </a:rPr>
              <a:t>基本设备与硬件电路搭建</a:t>
            </a:r>
          </a:p>
        </p:txBody>
      </p:sp>
      <p:sp>
        <p:nvSpPr>
          <p:cNvPr id="21" name="矩形 20"/>
          <p:cNvSpPr/>
          <p:nvPr/>
        </p:nvSpPr>
        <p:spPr>
          <a:xfrm>
            <a:off x="787287" y="3301479"/>
            <a:ext cx="5309507" cy="560568"/>
          </a:xfrm>
          <a:prstGeom prst="rect">
            <a:avLst/>
          </a:prstGeom>
          <a:solidFill>
            <a:srgbClr val="30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zh-CN" sz="2000" dirty="0">
                <a:solidFill>
                  <a:schemeClr val="bg1"/>
                </a:solidFill>
                <a:latin typeface="+mj-lt"/>
              </a:rPr>
              <a:t>2.</a:t>
            </a:r>
            <a:r>
              <a:rPr lang="zh-CN" altLang="en-US" sz="2000" dirty="0">
                <a:solidFill>
                  <a:schemeClr val="bg1"/>
                </a:solidFill>
                <a:latin typeface="+mj-lt"/>
              </a:rPr>
              <a:t>算法基本原理及设计思路</a:t>
            </a:r>
            <a:endParaRPr lang="zh-CN" altLang="de-DE" sz="2000" dirty="0">
              <a:solidFill>
                <a:schemeClr val="bg1"/>
              </a:solidFill>
              <a:latin typeface="+mj-lt"/>
            </a:endParaRPr>
          </a:p>
        </p:txBody>
      </p:sp>
      <p:sp>
        <p:nvSpPr>
          <p:cNvPr id="22" name="矩形 21"/>
          <p:cNvSpPr/>
          <p:nvPr/>
        </p:nvSpPr>
        <p:spPr>
          <a:xfrm>
            <a:off x="1079500" y="4139043"/>
            <a:ext cx="5309507" cy="5605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zh-CN" sz="2000" dirty="0">
                <a:solidFill>
                  <a:schemeClr val="bg1"/>
                </a:solidFill>
                <a:latin typeface="+mj-lt"/>
              </a:rPr>
              <a:t>3.</a:t>
            </a:r>
            <a:r>
              <a:rPr lang="zh-CN" altLang="en-US" sz="2000" dirty="0">
                <a:solidFill>
                  <a:schemeClr val="bg1"/>
                </a:solidFill>
                <a:latin typeface="+mj-lt"/>
              </a:rPr>
              <a:t>软件与设计流程</a:t>
            </a:r>
            <a:endParaRPr lang="zh-CN" altLang="de-DE" sz="2000" dirty="0">
              <a:solidFill>
                <a:schemeClr val="bg1"/>
              </a:solidFill>
              <a:latin typeface="+mj-lt"/>
            </a:endParaRPr>
          </a:p>
        </p:txBody>
      </p:sp>
      <p:grpSp>
        <p:nvGrpSpPr>
          <p:cNvPr id="7" name="组合 6"/>
          <p:cNvGrpSpPr/>
          <p:nvPr/>
        </p:nvGrpSpPr>
        <p:grpSpPr>
          <a:xfrm>
            <a:off x="5399281" y="2170529"/>
            <a:ext cx="4721528" cy="3937028"/>
            <a:chOff x="857521" y="1675031"/>
            <a:chExt cx="4725413" cy="3940268"/>
          </a:xfrm>
        </p:grpSpPr>
        <p:pic>
          <p:nvPicPr>
            <p:cNvPr id="8"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521" y="1675031"/>
              <a:ext cx="4725413" cy="3940268"/>
            </a:xfrm>
            <a:prstGeom prst="rect">
              <a:avLst/>
            </a:prstGeom>
            <a:effectLst>
              <a:reflection blurRad="6350" stA="52000" endA="300" endPos="35000" dir="5400000" sy="-100000" algn="bl" rotWithShape="0"/>
            </a:effectLst>
          </p:spPr>
        </p:pic>
        <p:sp>
          <p:nvSpPr>
            <p:cNvPr id="9" name="Rectangle 2"/>
            <p:cNvSpPr/>
            <p:nvPr/>
          </p:nvSpPr>
          <p:spPr>
            <a:xfrm>
              <a:off x="1040375" y="1850461"/>
              <a:ext cx="4362877" cy="2473930"/>
            </a:xfrm>
            <a:prstGeom prst="rect">
              <a:avLst/>
            </a:prstGeom>
            <a:blipFill>
              <a:blip r:embed="rId4"/>
              <a:srcRect/>
              <a:stretch>
                <a:fillRect t="-7539" b="-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400" dirty="0">
                <a:solidFill>
                  <a:prstClr val="black">
                    <a:lumMod val="85000"/>
                    <a:lumOff val="15000"/>
                  </a:prstClr>
                </a:solidFill>
              </a:endParaRPr>
            </a:p>
          </p:txBody>
        </p:sp>
      </p:grpSp>
      <p:sp>
        <p:nvSpPr>
          <p:cNvPr id="20" name="文本框 10"/>
          <p:cNvSpPr txBox="1"/>
          <p:nvPr/>
        </p:nvSpPr>
        <p:spPr>
          <a:xfrm>
            <a:off x="438150" y="888291"/>
            <a:ext cx="6172375" cy="1015663"/>
          </a:xfrm>
          <a:prstGeom prst="rect">
            <a:avLst/>
          </a:prstGeom>
          <a:noFill/>
        </p:spPr>
        <p:txBody>
          <a:bodyPr wrap="square" rtlCol="0">
            <a:spAutoFit/>
          </a:bodyPr>
          <a:lstStyle/>
          <a:p>
            <a:pPr algn="ctr"/>
            <a:r>
              <a:rPr lang="zh-CN" altLang="en-US" sz="6000" b="1" dirty="0">
                <a:solidFill>
                  <a:schemeClr val="tx1">
                    <a:lumMod val="75000"/>
                    <a:lumOff val="25000"/>
                  </a:schemeClr>
                </a:solidFill>
                <a:latin typeface="华文行楷" panose="02010800040101010101" pitchFamily="2" charset="-122"/>
                <a:ea typeface="华文行楷" panose="02010800040101010101" pitchFamily="2" charset="-122"/>
              </a:rPr>
              <a:t>实验过程综述</a:t>
            </a:r>
          </a:p>
        </p:txBody>
      </p:sp>
      <p:sp>
        <p:nvSpPr>
          <p:cNvPr id="13"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10701172" y="5478011"/>
            <a:ext cx="1492416" cy="1485376"/>
          </a:xfrm>
          <a:prstGeom prst="rect">
            <a:avLst/>
          </a:prstGeom>
        </p:spPr>
      </p:pic>
    </p:spTree>
    <p:extLst>
      <p:ext uri="{BB962C8B-B14F-4D97-AF65-F5344CB8AC3E}">
        <p14:creationId xmlns:p14="http://schemas.microsoft.com/office/powerpoint/2010/main" val="267303390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par>
                                <p:cTn id="14" presetID="12" presetClass="entr" presetSubtype="2"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ppt_x</p:attrName>
                                        </p:attrNameLst>
                                      </p:cBhvr>
                                      <p:tavLst>
                                        <p:tav tm="0">
                                          <p:val>
                                            <p:strVal val="#ppt_x+#ppt_w*1.125000"/>
                                          </p:val>
                                        </p:tav>
                                        <p:tav tm="100000">
                                          <p:val>
                                            <p:strVal val="#ppt_x"/>
                                          </p:val>
                                        </p:tav>
                                      </p:tavLst>
                                    </p:anim>
                                    <p:animEffect transition="in" filter="wipe(left)">
                                      <p:cBhvr>
                                        <p:cTn id="17" dur="500"/>
                                        <p:tgtEl>
                                          <p:spTgt spid="4"/>
                                        </p:tgtEl>
                                      </p:cBhvr>
                                    </p:animEffect>
                                  </p:childTnLst>
                                </p:cTn>
                              </p:par>
                              <p:par>
                                <p:cTn id="18" presetID="12" presetClass="entr" presetSubtype="2" fill="hold" grpId="0" nodeType="withEffect">
                                  <p:stCondLst>
                                    <p:cond delay="10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ppt_x</p:attrName>
                                        </p:attrNameLst>
                                      </p:cBhvr>
                                      <p:tavLst>
                                        <p:tav tm="0">
                                          <p:val>
                                            <p:strVal val="#ppt_x+#ppt_w*1.125000"/>
                                          </p:val>
                                        </p:tav>
                                        <p:tav tm="100000">
                                          <p:val>
                                            <p:strVal val="#ppt_x"/>
                                          </p:val>
                                        </p:tav>
                                      </p:tavLst>
                                    </p:anim>
                                    <p:animEffect transition="in" filter="wipe(left)">
                                      <p:cBhvr>
                                        <p:cTn id="21" dur="500"/>
                                        <p:tgtEl>
                                          <p:spTgt spid="21"/>
                                        </p:tgtEl>
                                      </p:cBhvr>
                                    </p:animEffect>
                                  </p:childTnLst>
                                </p:cTn>
                              </p:par>
                              <p:par>
                                <p:cTn id="22" presetID="12" presetClass="entr" presetSubtype="2"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ppt_x</p:attrName>
                                        </p:attrNameLst>
                                      </p:cBhvr>
                                      <p:tavLst>
                                        <p:tav tm="0">
                                          <p:val>
                                            <p:strVal val="#ppt_x+#ppt_w*1.125000"/>
                                          </p:val>
                                        </p:tav>
                                        <p:tav tm="100000">
                                          <p:val>
                                            <p:strVal val="#ppt_x"/>
                                          </p:val>
                                        </p:tav>
                                      </p:tavLst>
                                    </p:anim>
                                    <p:animEffect transition="in" filter="wipe(left)">
                                      <p:cBhvr>
                                        <p:cTn id="25" dur="500"/>
                                        <p:tgtEl>
                                          <p:spTgt spid="2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animBg="1"/>
      <p:bldP spid="20"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982594" y="368779"/>
            <a:ext cx="9744076" cy="861774"/>
          </a:xfrm>
          <a:prstGeom prst="rect">
            <a:avLst/>
          </a:prstGeom>
          <a:noFill/>
        </p:spPr>
        <p:txBody>
          <a:bodyPr wrap="square" rtlCol="0">
            <a:spAutoFit/>
          </a:bodyPr>
          <a:lstStyle/>
          <a:p>
            <a:pPr algn="ctr"/>
            <a:r>
              <a:rPr lang="zh-CN" altLang="en-US" sz="5000" b="1" dirty="0">
                <a:solidFill>
                  <a:schemeClr val="tx1">
                    <a:lumMod val="75000"/>
                    <a:lumOff val="25000"/>
                  </a:schemeClr>
                </a:solidFill>
                <a:latin typeface="微软雅黑" panose="020B0503020204020204" charset="-122"/>
                <a:ea typeface="微软雅黑" panose="020B0503020204020204" charset="-122"/>
              </a:rPr>
              <a:t>基本设备</a:t>
            </a:r>
          </a:p>
        </p:txBody>
      </p:sp>
      <p:grpSp>
        <p:nvGrpSpPr>
          <p:cNvPr id="18" name="组合 17"/>
          <p:cNvGrpSpPr/>
          <p:nvPr/>
        </p:nvGrpSpPr>
        <p:grpSpPr>
          <a:xfrm>
            <a:off x="8039100" y="1080343"/>
            <a:ext cx="4006850" cy="4806410"/>
            <a:chOff x="8136451" y="4287641"/>
            <a:chExt cx="3034636" cy="4806410"/>
          </a:xfrm>
        </p:grpSpPr>
        <p:sp>
          <p:nvSpPr>
            <p:cNvPr id="10" name="文本框 15"/>
            <p:cNvSpPr txBox="1"/>
            <p:nvPr/>
          </p:nvSpPr>
          <p:spPr>
            <a:xfrm>
              <a:off x="8601867" y="4287641"/>
              <a:ext cx="1771547" cy="523220"/>
            </a:xfrm>
            <a:prstGeom prst="rect">
              <a:avLst/>
            </a:prstGeom>
            <a:noFill/>
          </p:spPr>
          <p:txBody>
            <a:bodyPr wrap="none" rtlCol="0">
              <a:spAutoFit/>
            </a:bodyPr>
            <a:lstStyle/>
            <a:p>
              <a:pPr algn="ctr"/>
              <a:r>
                <a:rPr lang="zh-CN" altLang="en-US" sz="2800" dirty="0">
                  <a:solidFill>
                    <a:srgbClr val="00B0F0"/>
                  </a:solidFill>
                </a:rPr>
                <a:t>设备材料列举</a:t>
              </a:r>
            </a:p>
          </p:txBody>
        </p:sp>
        <p:sp>
          <p:nvSpPr>
            <p:cNvPr id="11" name="矩形 10"/>
            <p:cNvSpPr/>
            <p:nvPr/>
          </p:nvSpPr>
          <p:spPr>
            <a:xfrm>
              <a:off x="8136451" y="4939709"/>
              <a:ext cx="3034636" cy="4154342"/>
            </a:xfrm>
            <a:prstGeom prst="rect">
              <a:avLst/>
            </a:prstGeom>
          </p:spPr>
          <p:txBody>
            <a:bodyPr wrap="square">
              <a:spAutoFit/>
            </a:bodyPr>
            <a:lstStyle/>
            <a:p>
              <a:pPr defTabSz="609600">
                <a:lnSpc>
                  <a:spcPct val="150000"/>
                </a:lnSpc>
              </a:pPr>
              <a:r>
                <a:rPr lang="en-US" altLang="zh-CN" b="1" dirty="0">
                  <a:ea typeface="微软雅黑" panose="020B0503020204020204" charset="-122"/>
                </a:rPr>
                <a:t>1</a:t>
              </a:r>
              <a:r>
                <a:rPr lang="zh-CN" altLang="en-US" b="1" dirty="0">
                  <a:ea typeface="微软雅黑" panose="020B0503020204020204" charset="-122"/>
                </a:rPr>
                <a:t>、光电耦合器（</a:t>
              </a:r>
              <a:r>
                <a:rPr lang="en-US" altLang="zh-CN" b="1" dirty="0">
                  <a:ea typeface="微软雅黑" panose="020B0503020204020204" charset="-122"/>
                </a:rPr>
                <a:t>H42B6</a:t>
              </a:r>
              <a:r>
                <a:rPr lang="zh-CN" altLang="en-US" b="1" dirty="0">
                  <a:ea typeface="微软雅黑" panose="020B0503020204020204" charset="-122"/>
                </a:rPr>
                <a:t>型）</a:t>
              </a:r>
              <a:endParaRPr lang="en-US" altLang="zh-CN" b="1" dirty="0">
                <a:ea typeface="微软雅黑" panose="020B0503020204020204" charset="-122"/>
              </a:endParaRPr>
            </a:p>
            <a:p>
              <a:pPr defTabSz="609600">
                <a:lnSpc>
                  <a:spcPct val="150000"/>
                </a:lnSpc>
              </a:pPr>
              <a:r>
                <a:rPr lang="en-US" altLang="zh-CN" b="1" dirty="0">
                  <a:ea typeface="微软雅黑" panose="020B0503020204020204" charset="-122"/>
                </a:rPr>
                <a:t>2</a:t>
              </a:r>
              <a:r>
                <a:rPr lang="zh-CN" altLang="en-US" b="1" dirty="0">
                  <a:ea typeface="微软雅黑" panose="020B0503020204020204" charset="-122"/>
                </a:rPr>
                <a:t>、扁形</a:t>
              </a:r>
              <a:r>
                <a:rPr lang="en-US" altLang="zh-CN" b="1" dirty="0">
                  <a:ea typeface="微软雅黑" panose="020B0503020204020204" charset="-122"/>
                </a:rPr>
                <a:t>260</a:t>
              </a:r>
              <a:r>
                <a:rPr lang="zh-CN" altLang="en-US" b="1" dirty="0">
                  <a:ea typeface="微软雅黑" panose="020B0503020204020204" charset="-122"/>
                </a:rPr>
                <a:t>马达电机</a:t>
              </a:r>
              <a:endParaRPr lang="en-US" altLang="zh-CN" b="1" dirty="0">
                <a:ea typeface="微软雅黑" panose="020B0503020204020204" charset="-122"/>
              </a:endParaRPr>
            </a:p>
            <a:p>
              <a:pPr defTabSz="609600">
                <a:lnSpc>
                  <a:spcPct val="150000"/>
                </a:lnSpc>
              </a:pPr>
              <a:r>
                <a:rPr lang="en-US" altLang="zh-CN" b="1" dirty="0"/>
                <a:t>3</a:t>
              </a:r>
              <a:r>
                <a:rPr lang="zh-CN" altLang="zh-CN" b="1" dirty="0"/>
                <a:t>、</a:t>
              </a:r>
              <a:r>
                <a:rPr lang="en-US" altLang="zh-CN" b="1" dirty="0"/>
                <a:t>NI Elvis</a:t>
              </a:r>
              <a:r>
                <a:rPr lang="zh-CN" altLang="zh-CN" b="1" dirty="0"/>
                <a:t>虚拟仪器教学实验套件</a:t>
              </a:r>
              <a:endParaRPr lang="zh-CN" altLang="zh-CN" dirty="0"/>
            </a:p>
            <a:p>
              <a:pPr>
                <a:lnSpc>
                  <a:spcPct val="150000"/>
                </a:lnSpc>
              </a:pPr>
              <a:r>
                <a:rPr lang="en-US" altLang="zh-CN" b="1" dirty="0"/>
                <a:t>4</a:t>
              </a:r>
              <a:r>
                <a:rPr lang="zh-CN" altLang="zh-CN" b="1" dirty="0"/>
                <a:t>、其他电路元件</a:t>
              </a:r>
              <a:r>
                <a:rPr lang="zh-CN" altLang="en-US" b="1" dirty="0"/>
                <a:t>：</a:t>
              </a:r>
              <a:endParaRPr lang="zh-CN" altLang="zh-CN" dirty="0"/>
            </a:p>
            <a:p>
              <a:pPr>
                <a:lnSpc>
                  <a:spcPct val="150000"/>
                </a:lnSpc>
              </a:pPr>
              <a:r>
                <a:rPr lang="en-US" altLang="zh-CN" i="1" dirty="0"/>
                <a:t>    510</a:t>
              </a:r>
              <a:r>
                <a:rPr lang="zh-CN" altLang="zh-CN" i="1" dirty="0"/>
                <a:t>Ω定值电阻一个，</a:t>
              </a:r>
              <a:endParaRPr lang="en-US" altLang="zh-CN" i="1" dirty="0"/>
            </a:p>
            <a:p>
              <a:pPr>
                <a:lnSpc>
                  <a:spcPct val="150000"/>
                </a:lnSpc>
              </a:pPr>
              <a:r>
                <a:rPr lang="en-US" altLang="zh-CN" i="1" dirty="0"/>
                <a:t>    200k</a:t>
              </a:r>
              <a:r>
                <a:rPr lang="zh-CN" altLang="zh-CN" i="1" dirty="0"/>
                <a:t>Ω定值电阻一个，</a:t>
              </a:r>
              <a:endParaRPr lang="en-US" altLang="zh-CN" i="1" dirty="0"/>
            </a:p>
            <a:p>
              <a:pPr>
                <a:lnSpc>
                  <a:spcPct val="150000"/>
                </a:lnSpc>
              </a:pPr>
              <a:r>
                <a:rPr lang="en-US" altLang="zh-CN" i="1" dirty="0"/>
                <a:t>    </a:t>
              </a:r>
              <a:r>
                <a:rPr lang="zh-CN" altLang="zh-CN" i="1" dirty="0"/>
                <a:t>金属导线若干，</a:t>
              </a:r>
              <a:endParaRPr lang="en-US" altLang="zh-CN" i="1" dirty="0"/>
            </a:p>
            <a:p>
              <a:pPr>
                <a:lnSpc>
                  <a:spcPct val="150000"/>
                </a:lnSpc>
              </a:pPr>
              <a:r>
                <a:rPr lang="en-US" altLang="zh-CN" i="1" dirty="0"/>
                <a:t>    </a:t>
              </a:r>
              <a:r>
                <a:rPr lang="zh-CN" altLang="zh-CN" i="1" dirty="0"/>
                <a:t>面包板一个，</a:t>
              </a:r>
              <a:endParaRPr lang="en-US" altLang="zh-CN" i="1" dirty="0"/>
            </a:p>
            <a:p>
              <a:pPr>
                <a:lnSpc>
                  <a:spcPct val="150000"/>
                </a:lnSpc>
              </a:pPr>
              <a:r>
                <a:rPr lang="en-US" altLang="zh-CN" i="1" dirty="0"/>
                <a:t>    3D</a:t>
              </a:r>
              <a:r>
                <a:rPr lang="zh-CN" altLang="zh-CN" i="1" dirty="0"/>
                <a:t>打印遮光圆盘若干。</a:t>
              </a:r>
            </a:p>
            <a:p>
              <a:pPr defTabSz="609600">
                <a:lnSpc>
                  <a:spcPct val="150000"/>
                </a:lnSpc>
              </a:pPr>
              <a:endParaRPr lang="zh-CN" altLang="en-US" sz="1600" dirty="0">
                <a:solidFill>
                  <a:schemeClr val="tx1">
                    <a:lumMod val="75000"/>
                    <a:lumOff val="25000"/>
                  </a:schemeClr>
                </a:solidFill>
                <a:latin typeface="Century Gothic"/>
                <a:ea typeface="微软雅黑" panose="020B0503020204020204" charset="-122"/>
              </a:endParaRPr>
            </a:p>
          </p:txBody>
        </p:sp>
      </p:grpSp>
      <p:sp>
        <p:nvSpPr>
          <p:cNvPr id="19"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a:stretch>
            <a:fillRect/>
          </a:stretch>
        </p:blipFill>
        <p:spPr>
          <a:xfrm>
            <a:off x="10701172" y="5478011"/>
            <a:ext cx="1492416" cy="1485376"/>
          </a:xfrm>
          <a:prstGeom prst="rect">
            <a:avLst/>
          </a:prstGeom>
        </p:spPr>
      </p:pic>
      <p:pic>
        <p:nvPicPr>
          <p:cNvPr id="14" name="图片 13">
            <a:extLst>
              <a:ext uri="{FF2B5EF4-FFF2-40B4-BE49-F238E27FC236}">
                <a16:creationId xmlns:a16="http://schemas.microsoft.com/office/drawing/2014/main" id="{64D27783-33CF-421F-9226-A762F277F456}"/>
              </a:ext>
            </a:extLst>
          </p:cNvPr>
          <p:cNvPicPr>
            <a:picLocks noChangeAspect="1"/>
          </p:cNvPicPr>
          <p:nvPr/>
        </p:nvPicPr>
        <p:blipFill>
          <a:blip r:embed="rId4"/>
          <a:stretch>
            <a:fillRect/>
          </a:stretch>
        </p:blipFill>
        <p:spPr>
          <a:xfrm>
            <a:off x="831205" y="596721"/>
            <a:ext cx="3034637" cy="5816957"/>
          </a:xfrm>
          <a:prstGeom prst="rect">
            <a:avLst/>
          </a:prstGeom>
        </p:spPr>
      </p:pic>
      <p:pic>
        <p:nvPicPr>
          <p:cNvPr id="24" name="图片 23">
            <a:extLst>
              <a:ext uri="{FF2B5EF4-FFF2-40B4-BE49-F238E27FC236}">
                <a16:creationId xmlns:a16="http://schemas.microsoft.com/office/drawing/2014/main" id="{11794697-0569-45DB-990B-09B64F8EC664}"/>
              </a:ext>
            </a:extLst>
          </p:cNvPr>
          <p:cNvPicPr/>
          <p:nvPr/>
        </p:nvPicPr>
        <p:blipFill>
          <a:blip r:embed="rId5"/>
          <a:srcRect l="14078" t="3125" r="11723" b="833"/>
          <a:stretch>
            <a:fillRect/>
          </a:stretch>
        </p:blipFill>
        <p:spPr>
          <a:xfrm>
            <a:off x="4550395" y="3948371"/>
            <a:ext cx="2462408" cy="2123737"/>
          </a:xfrm>
          <a:prstGeom prst="rect">
            <a:avLst/>
          </a:prstGeom>
          <a:noFill/>
          <a:ln>
            <a:noFill/>
          </a:ln>
        </p:spPr>
      </p:pic>
      <p:pic>
        <p:nvPicPr>
          <p:cNvPr id="25" name="图片 24">
            <a:extLst>
              <a:ext uri="{FF2B5EF4-FFF2-40B4-BE49-F238E27FC236}">
                <a16:creationId xmlns:a16="http://schemas.microsoft.com/office/drawing/2014/main" id="{F0313899-E36A-40B9-886A-082A931FAAC6}"/>
              </a:ext>
            </a:extLst>
          </p:cNvPr>
          <p:cNvPicPr/>
          <p:nvPr/>
        </p:nvPicPr>
        <p:blipFill>
          <a:blip r:embed="rId6"/>
          <a:srcRect l="2102" t="12083" r="5079" b="25060"/>
          <a:stretch>
            <a:fillRect/>
          </a:stretch>
        </p:blipFill>
        <p:spPr>
          <a:xfrm>
            <a:off x="4192708" y="3079750"/>
            <a:ext cx="3575844" cy="559752"/>
          </a:xfrm>
          <a:prstGeom prst="rect">
            <a:avLst/>
          </a:prstGeom>
          <a:noFill/>
          <a:ln>
            <a:noFill/>
          </a:ln>
        </p:spPr>
      </p:pic>
      <p:pic>
        <p:nvPicPr>
          <p:cNvPr id="26" name="图片 25">
            <a:extLst>
              <a:ext uri="{FF2B5EF4-FFF2-40B4-BE49-F238E27FC236}">
                <a16:creationId xmlns:a16="http://schemas.microsoft.com/office/drawing/2014/main" id="{12245057-425A-401C-94C9-F49E037B988C}"/>
              </a:ext>
            </a:extLst>
          </p:cNvPr>
          <p:cNvPicPr/>
          <p:nvPr/>
        </p:nvPicPr>
        <p:blipFill>
          <a:blip r:embed="rId7"/>
          <a:srcRect t="21317"/>
          <a:stretch>
            <a:fillRect/>
          </a:stretch>
        </p:blipFill>
        <p:spPr>
          <a:xfrm>
            <a:off x="4621057" y="1341953"/>
            <a:ext cx="2321084" cy="14995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7"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1025789" y="294996"/>
            <a:ext cx="9744076" cy="861774"/>
          </a:xfrm>
          <a:prstGeom prst="rect">
            <a:avLst/>
          </a:prstGeom>
          <a:noFill/>
        </p:spPr>
        <p:txBody>
          <a:bodyPr wrap="square" rtlCol="0">
            <a:spAutoFit/>
          </a:bodyPr>
          <a:lstStyle/>
          <a:p>
            <a:pPr algn="ctr"/>
            <a:r>
              <a:rPr lang="zh-CN" altLang="en-US" sz="5000" b="1" dirty="0">
                <a:solidFill>
                  <a:schemeClr val="tx1">
                    <a:lumMod val="75000"/>
                    <a:lumOff val="25000"/>
                  </a:schemeClr>
                </a:solidFill>
                <a:latin typeface="微软雅黑" panose="020B0503020204020204" charset="-122"/>
                <a:ea typeface="微软雅黑" panose="020B0503020204020204" charset="-122"/>
              </a:rPr>
              <a:t>实验器材设计流程</a:t>
            </a:r>
          </a:p>
        </p:txBody>
      </p:sp>
      <p:sp>
        <p:nvSpPr>
          <p:cNvPr id="19" name="Delay"/>
          <p:cNvSpPr/>
          <p:nvPr/>
        </p:nvSpPr>
        <p:spPr>
          <a:xfrm>
            <a:off x="13544550" y="8610600"/>
            <a:ext cx="1905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a:stretch>
            <a:fillRect/>
          </a:stretch>
        </p:blipFill>
        <p:spPr>
          <a:xfrm>
            <a:off x="10701172" y="5478011"/>
            <a:ext cx="1492416" cy="1485376"/>
          </a:xfrm>
          <a:prstGeom prst="rect">
            <a:avLst/>
          </a:prstGeom>
        </p:spPr>
      </p:pic>
      <p:sp>
        <p:nvSpPr>
          <p:cNvPr id="3" name="文本框 2">
            <a:extLst>
              <a:ext uri="{FF2B5EF4-FFF2-40B4-BE49-F238E27FC236}">
                <a16:creationId xmlns:a16="http://schemas.microsoft.com/office/drawing/2014/main" id="{706DE981-AB74-4AB9-A5DE-F18728DA1B82}"/>
              </a:ext>
            </a:extLst>
          </p:cNvPr>
          <p:cNvSpPr txBox="1"/>
          <p:nvPr/>
        </p:nvSpPr>
        <p:spPr>
          <a:xfrm>
            <a:off x="4526758" y="1400655"/>
            <a:ext cx="2295208" cy="646331"/>
          </a:xfrm>
          <a:prstGeom prst="rect">
            <a:avLst/>
          </a:prstGeom>
          <a:noFill/>
        </p:spPr>
        <p:txBody>
          <a:bodyPr wrap="square" rtlCol="0">
            <a:spAutoFit/>
          </a:bodyPr>
          <a:lstStyle/>
          <a:p>
            <a:pPr lvl="0"/>
            <a:r>
              <a:rPr lang="en-US" altLang="zh-CN" b="1" dirty="0"/>
              <a:t>2</a:t>
            </a:r>
            <a:r>
              <a:rPr lang="zh-CN" altLang="en-US" b="1" dirty="0"/>
              <a:t>、</a:t>
            </a:r>
            <a:r>
              <a:rPr lang="zh-CN" altLang="zh-CN" b="1" dirty="0"/>
              <a:t>保护电阻阻值和工作电阻阻值的确定</a:t>
            </a:r>
            <a:endParaRPr lang="zh-CN" altLang="zh-CN" dirty="0"/>
          </a:p>
        </p:txBody>
      </p:sp>
      <p:pic>
        <p:nvPicPr>
          <p:cNvPr id="13" name="图片 12">
            <a:extLst>
              <a:ext uri="{FF2B5EF4-FFF2-40B4-BE49-F238E27FC236}">
                <a16:creationId xmlns:a16="http://schemas.microsoft.com/office/drawing/2014/main" id="{1D042153-002A-4D14-8DA7-A62AD997D748}"/>
              </a:ext>
            </a:extLst>
          </p:cNvPr>
          <p:cNvPicPr/>
          <p:nvPr/>
        </p:nvPicPr>
        <p:blipFill>
          <a:blip r:embed="rId4"/>
          <a:srcRect l="12624" t="14500" r="15815" b="6250"/>
          <a:stretch>
            <a:fillRect/>
          </a:stretch>
        </p:blipFill>
        <p:spPr>
          <a:xfrm>
            <a:off x="1490591" y="2120892"/>
            <a:ext cx="1834515" cy="1377315"/>
          </a:xfrm>
          <a:prstGeom prst="rect">
            <a:avLst/>
          </a:prstGeom>
          <a:noFill/>
          <a:ln>
            <a:noFill/>
          </a:ln>
        </p:spPr>
      </p:pic>
      <p:pic>
        <p:nvPicPr>
          <p:cNvPr id="15" name="图片 14" descr="IMG_256">
            <a:extLst>
              <a:ext uri="{FF2B5EF4-FFF2-40B4-BE49-F238E27FC236}">
                <a16:creationId xmlns:a16="http://schemas.microsoft.com/office/drawing/2014/main" id="{4E388F34-DE88-4D8B-8A46-7FD172B0D95B}"/>
              </a:ext>
            </a:extLst>
          </p:cNvPr>
          <p:cNvPicPr/>
          <p:nvPr/>
        </p:nvPicPr>
        <p:blipFill>
          <a:blip r:embed="rId5"/>
          <a:srcRect l="19385" r="13350" b="28132"/>
          <a:stretch>
            <a:fillRect/>
          </a:stretch>
        </p:blipFill>
        <p:spPr>
          <a:xfrm>
            <a:off x="1490591" y="4509226"/>
            <a:ext cx="1832610" cy="1321435"/>
          </a:xfrm>
          <a:prstGeom prst="rect">
            <a:avLst/>
          </a:prstGeom>
          <a:noFill/>
          <a:ln w="9525">
            <a:noFill/>
          </a:ln>
        </p:spPr>
      </p:pic>
      <p:sp>
        <p:nvSpPr>
          <p:cNvPr id="16" name="文本框 15">
            <a:extLst>
              <a:ext uri="{FF2B5EF4-FFF2-40B4-BE49-F238E27FC236}">
                <a16:creationId xmlns:a16="http://schemas.microsoft.com/office/drawing/2014/main" id="{B6C826ED-FFDD-4796-896B-438A259E3EF6}"/>
              </a:ext>
            </a:extLst>
          </p:cNvPr>
          <p:cNvSpPr txBox="1"/>
          <p:nvPr/>
        </p:nvSpPr>
        <p:spPr>
          <a:xfrm>
            <a:off x="1341049" y="1471823"/>
            <a:ext cx="2438400" cy="646331"/>
          </a:xfrm>
          <a:prstGeom prst="rect">
            <a:avLst/>
          </a:prstGeom>
          <a:noFill/>
        </p:spPr>
        <p:txBody>
          <a:bodyPr wrap="square" rtlCol="0">
            <a:spAutoFit/>
          </a:bodyPr>
          <a:lstStyle/>
          <a:p>
            <a:r>
              <a:rPr lang="en-US" altLang="zh-CN" b="1" dirty="0"/>
              <a:t>1</a:t>
            </a:r>
            <a:r>
              <a:rPr lang="zh-CN" altLang="zh-CN" b="1" dirty="0"/>
              <a:t>、</a:t>
            </a:r>
            <a:r>
              <a:rPr lang="en-US" altLang="zh-CN" b="1" dirty="0"/>
              <a:t>3D</a:t>
            </a:r>
            <a:r>
              <a:rPr lang="zh-CN" altLang="zh-CN" b="1" dirty="0"/>
              <a:t>打印遮光圆盘</a:t>
            </a:r>
            <a:endParaRPr lang="zh-CN" altLang="zh-CN" dirty="0"/>
          </a:p>
          <a:p>
            <a:endParaRPr lang="zh-CN" altLang="en-US" dirty="0"/>
          </a:p>
        </p:txBody>
      </p:sp>
      <p:sp>
        <p:nvSpPr>
          <p:cNvPr id="4" name="文本框 3">
            <a:extLst>
              <a:ext uri="{FF2B5EF4-FFF2-40B4-BE49-F238E27FC236}">
                <a16:creationId xmlns:a16="http://schemas.microsoft.com/office/drawing/2014/main" id="{6F5857C6-F079-468A-81F0-F1B249D456F6}"/>
              </a:ext>
            </a:extLst>
          </p:cNvPr>
          <p:cNvSpPr txBox="1"/>
          <p:nvPr/>
        </p:nvSpPr>
        <p:spPr>
          <a:xfrm>
            <a:off x="4161316" y="2105470"/>
            <a:ext cx="3156744" cy="3931654"/>
          </a:xfrm>
          <a:prstGeom prst="rect">
            <a:avLst/>
          </a:prstGeom>
          <a:noFill/>
        </p:spPr>
        <p:txBody>
          <a:bodyPr wrap="square" rtlCol="0">
            <a:spAutoFit/>
          </a:bodyPr>
          <a:lstStyle/>
          <a:p>
            <a:pPr>
              <a:lnSpc>
                <a:spcPct val="150000"/>
              </a:lnSpc>
            </a:pPr>
            <a:r>
              <a:rPr lang="zh-CN" altLang="zh-CN" sz="1400" dirty="0"/>
              <a:t>①保护电阻阻值阻值：由</a:t>
            </a:r>
            <a:r>
              <a:rPr lang="en-US" altLang="zh-CN" sz="1400" dirty="0"/>
              <a:t>H42B6</a:t>
            </a:r>
            <a:r>
              <a:rPr lang="zh-CN" altLang="zh-CN" sz="1400" dirty="0"/>
              <a:t>型光电耦合器的参数</a:t>
            </a:r>
            <a:r>
              <a:rPr lang="en-US" altLang="zh-CN" sz="1400" dirty="0"/>
              <a:t>IF=50mA</a:t>
            </a:r>
            <a:r>
              <a:rPr lang="zh-CN" altLang="zh-CN" sz="1400" dirty="0"/>
              <a:t>可得，当外接电压为</a:t>
            </a:r>
            <a:r>
              <a:rPr lang="en-US" altLang="zh-CN" sz="1400" dirty="0"/>
              <a:t>5V</a:t>
            </a:r>
            <a:r>
              <a:rPr lang="zh-CN" altLang="zh-CN" sz="1400" dirty="0"/>
              <a:t>时，通过电流应当小于</a:t>
            </a:r>
            <a:r>
              <a:rPr lang="en-US" altLang="zh-CN" sz="1400" dirty="0"/>
              <a:t>50mA</a:t>
            </a:r>
            <a:r>
              <a:rPr lang="zh-CN" altLang="zh-CN" sz="1400" dirty="0"/>
              <a:t>，保护电阻的阻值应当大于</a:t>
            </a:r>
            <a:r>
              <a:rPr lang="en-US" altLang="zh-CN" sz="1400" dirty="0"/>
              <a:t>100</a:t>
            </a:r>
            <a:r>
              <a:rPr lang="zh-CN" altLang="zh-CN" sz="1400" dirty="0"/>
              <a:t>Ω</a:t>
            </a:r>
            <a:r>
              <a:rPr lang="zh-CN" altLang="en-US" sz="1400" dirty="0"/>
              <a:t>。</a:t>
            </a:r>
            <a:r>
              <a:rPr lang="zh-CN" altLang="zh-CN" sz="1400" dirty="0"/>
              <a:t>为使发光二极管的发光强度不至</a:t>
            </a:r>
            <a:r>
              <a:rPr lang="zh-CN" altLang="en-US" sz="1400" dirty="0"/>
              <a:t>过小，</a:t>
            </a:r>
            <a:r>
              <a:rPr lang="zh-CN" altLang="zh-CN" sz="1400" dirty="0"/>
              <a:t>选择了大小为</a:t>
            </a:r>
            <a:r>
              <a:rPr lang="en-US" altLang="zh-CN" sz="1400" dirty="0"/>
              <a:t>510</a:t>
            </a:r>
            <a:r>
              <a:rPr lang="zh-CN" altLang="zh-CN" sz="1400" dirty="0"/>
              <a:t>Ω的定值电阻作为保护电阻。</a:t>
            </a:r>
          </a:p>
          <a:p>
            <a:pPr>
              <a:lnSpc>
                <a:spcPct val="150000"/>
              </a:lnSpc>
            </a:pPr>
            <a:r>
              <a:rPr lang="zh-CN" altLang="zh-CN" sz="1400" dirty="0"/>
              <a:t>②工作电阻阻值确定：由于工作电阻与发光电路相并联，所以当工作电阻越大时，脉冲电压测量越准确，所以我们选择了阻值比较大的</a:t>
            </a:r>
            <a:r>
              <a:rPr lang="en-US" altLang="zh-CN" sz="1400" dirty="0"/>
              <a:t>200k</a:t>
            </a:r>
            <a:r>
              <a:rPr lang="zh-CN" altLang="zh-CN" sz="1400" dirty="0"/>
              <a:t>Ω定值电阻作为工作电阻。</a:t>
            </a:r>
          </a:p>
        </p:txBody>
      </p:sp>
      <p:sp>
        <p:nvSpPr>
          <p:cNvPr id="17" name="文本框 16">
            <a:extLst>
              <a:ext uri="{FF2B5EF4-FFF2-40B4-BE49-F238E27FC236}">
                <a16:creationId xmlns:a16="http://schemas.microsoft.com/office/drawing/2014/main" id="{4E644ABE-F562-4E7C-811A-EBB9C49B33A0}"/>
              </a:ext>
            </a:extLst>
          </p:cNvPr>
          <p:cNvSpPr txBox="1"/>
          <p:nvPr/>
        </p:nvSpPr>
        <p:spPr>
          <a:xfrm>
            <a:off x="8025523" y="1471823"/>
            <a:ext cx="2575720" cy="369332"/>
          </a:xfrm>
          <a:prstGeom prst="rect">
            <a:avLst/>
          </a:prstGeom>
          <a:noFill/>
        </p:spPr>
        <p:txBody>
          <a:bodyPr wrap="square" rtlCol="0">
            <a:spAutoFit/>
          </a:bodyPr>
          <a:lstStyle/>
          <a:p>
            <a:r>
              <a:rPr lang="en-US" altLang="zh-CN" b="1" dirty="0"/>
              <a:t>3</a:t>
            </a:r>
            <a:r>
              <a:rPr lang="zh-CN" altLang="en-US" b="1" dirty="0"/>
              <a:t>、</a:t>
            </a:r>
            <a:r>
              <a:rPr lang="zh-CN" altLang="zh-CN" b="1" dirty="0"/>
              <a:t>实验电路搭建流程</a:t>
            </a:r>
            <a:endParaRPr lang="zh-CN" altLang="zh-CN" dirty="0"/>
          </a:p>
        </p:txBody>
      </p:sp>
      <p:pic>
        <p:nvPicPr>
          <p:cNvPr id="20" name="图片 19" descr="IMG_256">
            <a:extLst>
              <a:ext uri="{FF2B5EF4-FFF2-40B4-BE49-F238E27FC236}">
                <a16:creationId xmlns:a16="http://schemas.microsoft.com/office/drawing/2014/main" id="{A417398F-9DAE-4C89-B901-6B9B531A22D4}"/>
              </a:ext>
            </a:extLst>
          </p:cNvPr>
          <p:cNvPicPr/>
          <p:nvPr/>
        </p:nvPicPr>
        <p:blipFill>
          <a:blip r:embed="rId6"/>
          <a:stretch>
            <a:fillRect/>
          </a:stretch>
        </p:blipFill>
        <p:spPr>
          <a:xfrm>
            <a:off x="8043065" y="2249693"/>
            <a:ext cx="2540635" cy="1341755"/>
          </a:xfrm>
          <a:prstGeom prst="rect">
            <a:avLst/>
          </a:prstGeom>
          <a:noFill/>
          <a:ln w="9525">
            <a:noFill/>
          </a:ln>
        </p:spPr>
      </p:pic>
      <p:pic>
        <p:nvPicPr>
          <p:cNvPr id="21" name="图片 20" descr="IMG_256">
            <a:extLst>
              <a:ext uri="{FF2B5EF4-FFF2-40B4-BE49-F238E27FC236}">
                <a16:creationId xmlns:a16="http://schemas.microsoft.com/office/drawing/2014/main" id="{2FAE87A2-C4C0-42DC-873C-149699EBA30D}"/>
              </a:ext>
            </a:extLst>
          </p:cNvPr>
          <p:cNvPicPr/>
          <p:nvPr/>
        </p:nvPicPr>
        <p:blipFill>
          <a:blip r:embed="rId7"/>
          <a:srcRect t="9000" b="28333"/>
          <a:stretch>
            <a:fillRect/>
          </a:stretch>
        </p:blipFill>
        <p:spPr>
          <a:xfrm>
            <a:off x="8043065" y="4057962"/>
            <a:ext cx="2397125" cy="1910080"/>
          </a:xfrm>
          <a:prstGeom prst="rect">
            <a:avLst/>
          </a:prstGeom>
          <a:noFill/>
          <a:ln w="9525">
            <a:noFill/>
          </a:ln>
        </p:spPr>
      </p:pic>
    </p:spTree>
    <p:extLst>
      <p:ext uri="{BB962C8B-B14F-4D97-AF65-F5344CB8AC3E}">
        <p14:creationId xmlns:p14="http://schemas.microsoft.com/office/powerpoint/2010/main" val="253742445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ImkWkeGTlx93QMAAGkOAAAdAAAAdW5pdmVyc2FsL2NvbW1vbl9tZXNzYWdlcy5sbmetV91u2zYUvi/QdyAEFNgulrYDWhSD44C2GFuILLkSHScbBoGRGJsIRXr6cZtd7Wn2YHuSHVJyEqcdLMW7sGDS/r7z950jcnD2NZdoy4tSaHXqvD955yCuUp0JtTp1FvT8p08OKiumMia14qeO0g46G75+NZBMrWq24vD99SuEBjkvS1iWQ7N6XCORnTrzUTIOZ3McXCd+OAmTkTdxhmOdb5i6R75e6R9+/vjp6/sPH38cvG1xXWjiGfb9fSJkmT6860AU0Cj0E2AjfhKQK+oMzbMfLlxQ3wuIM2y/9EPPI3LpDM3zIG4RRSSgSex7Lkm8OAlCanPhE0pcZ3ita7RmW44qjbaCf0HVmkMdK1FwVEqR2R9SDRuq5oeMuRFeesEkoWHoxwkJ3N2OMyQqQ27BvoA6erJEOCYREBSs5MULsIkttYUjLGU/hqk3mfrwocaFqVitJXyqvn7MSQDV4uoQakbiGE9IMgqvoE4gq7APIrwANV30QVyTGBRA4kOYAF96E0y9MDAKikhMI2/8IJ+UKaSVvEcsTQGHNgXfCl2XsGMUxbNGSGU/KzH5vADhetj/jkgbQiSUletKbDm4UGSH6wItMyauqcznhfdrco49n7gJlMoNlwm1vWyMMVC/0hViUmoTANhl2ZaplKMbnrIapHQPf8tEZv+2YRC28eSPWvyJWNV2zpu26QKXXL05Oc41j/owLJasUB066BnVXst/G2xelxBpVfF8Ux2K4kkmTv4XL46Na47j+D+D6lKXIyN6Zr9vODFInETwWoNuHwndHUFmoA8YazkTsjvKC87B0LzgJYx4XiBP3fawGYQtQaDRSzkuIfN7LlxCRXrgl2QUe9TkmN+Uojr4SrKFaur9fY2kcAaQvOKPOrnhtxr6X3K2hSLCvigb4Zy8wFgvQewmqxmBT+d0yxKAQytWwXkLgUtS5BB/1oFzMSO7DDbjdS8TS13LzI4zKe7siIXa1HmTkE1Tp8bobaFzuytZueulZsKfHeNFE1zUGJ0/MXiINCY4Gk+TMQ7GxJzmTA/LjiDQsvHJp3Hi45GBg6hzVqVreK/c6lplHYmaA5lLzjGQtSmNOSvS9T9//d2R45knzS5qd3/pRQIdauYSeSD7LdAVL38/RELxaB9nF11Q7QF2h+t4nrVVb5OHKcXj6QyEAceRPsAZji5gJthDljOcseIOBgrVWpZ9WGykpv4V74V7PMLXlRSK98EeN5JNwNSbJ9h17X0GtC9Fete8yjLE7FAzFxsJF5uuZOMpDmDePOPjmah6EtoRv+tu6LNm/dhl228n/sOqtJfCwdsnd8R/AVBLAwQUAAIACACJpFpHuYMDpcIDAAAWDwAAJwAAAHVuaXZlcnNhbC9mbGFzaF9wdWJsaXNoaW5nX3NldHRpbmdzLnhtbOVX3XLaOBS+5yk03ullMekm2zQDZDqJmTIlwIKzba8YYR2wNrLklWQoverT7IPtk+yRlRBTaOpsJzvd2dwQH53znf9Pdvv8YybICrThSnaCo2YrICATxbhcdoLruPf8NCDGUsmoUBI6gVQBOe822nkxF9ykU7AWVQ1BGGnOctsJUmvzszBcr9dNbnLtTpUoLOKbZqKyMNdgQFrQYS7oBn/sJgcTdBsNQtpedKVYIYBwhiFI7qKjoieoSYPQq81pcrPUqpDsQgmliV7OO8FPrfLvTsdDXfIMpEvOdFHoxPaMMsZdPFRM+ScgKfBlioEftY4DsubMpp3gxbGDQfVwH6YE90lQB3OhMBtpb/EzsJRRS/2jd6hhARrLCqZrdQEIuiOraFr4aLcCL2IbSTOexHhCXKk6wWU8m0S9aBINL6LZ9WTgQ61tEffjQVTLZjroX0az4SiOprM38dXg0UZx9D5+hFH9yN58GEeTQX/4dhaPRoO4P763KqtbqWM73G1JG1unCl0tvE2LbC4pFzjOX1TfgMWFEFQvIVY9jmOyoMJAQH7PYflrQQW3Gzc6uDc3APlrk0NiJ24uOoHrdXAP5wExMByW7dCdvNrO3MvTndRD7/0+rYNRtqm1NElxOu3dcFUld1oLJXcyc89krgTb5gPZHNiQZlDZuekNlz3UPArIAnsgMNPXmlMREG4x82RrbIq5sdyWW96rahLEQjYBcjXdq0SSUm12Cr4tuluspPtOFYKRjSqI4DdArCLYuiLD/1Ig1Q0kC62yUookYYkRHD2uOKyBnfs6esCvOfqALrICLZGfcgHWe/ij4J/IHBZKIy7QFTIZyrnx+M1HAefUmHtQehfjMz/3/eFl9P6ZS5CyFUVOeBw4Nhyy3D4FPsXcpUIXQiisZgUCK5PQwkDZH8ZZqVYnzdq+U7oqm+4aWYJiuznG4zHxIMHR5PKWT2sAJlQSJcWG0AS337gRWnFVGJT4YfHQ5h8F6E0Jl2WoS9wgdKYZ6DporaMXPx+f/PLy9NVZM/zr85/PHzS6ZcSxoM6bp8SLBxm+tuUXt8k37L7C2t+weoC792x7SmduvNme18MXzC1v7lNLO3SUd5gBS57+EQlwdB1jnaI6EzSeRL/V0RtiwWrNdzStBTeqozV6W0dr4sl9XCH2OmbvqJZIzf8J1SHeIkt/ZeE9InjGcbSfjCD+leX5rtcHv3lPszw/bsm+h2/+LxXzT9tX+J139nZ48PPLnWRc8gzr6C7j7Tdb9+S4hV8BB48aDUTb/ZbtNv4GUEsDBBQAAgAIAImkWkdFtAolngIAAFUKAAAhAAAAdW5pdmVyc2FsL2ZsYXNoX3NraW5fc2V0dGluZ3MueG1slVZRb9owEH7fr0DsnVSVqu3BRaJ0lSp1a7VWfXeSI7Fw7Mi+wPj3sx27cSCQQISE777Pdz5/d4HoLRPLb7MZySSX6h0QmSi0tQTbjOX387RBlGKRSYEgcCGkqiifL78/uQ9JHHKMJXegpnI2NIMuzM3NavVzPYXiY1wmZLKqqTi8yEIuUpptCyUbkY+mVh5qUJyJ7WgAzjQ+I1S9nB7vzN4/plFqBVqDTenuyT6jLE5T4CHS7co+EzldqMunP6LtmGboaJej1bSAfpFv3Oc8XpjdryYg/MPRI9ScHkBdtbmsm/oajdRKFragfc7drX1GOVzS3LTf9CD2QDbQqCB9eU6uyv+M+57YdlWSv9m6Hg0Ee+kphyWqBkgSVq1Pl3L/2qDpj+CPLR3mzeT8Rhsdozpbh/sLeybyCOQNHeJT8qaCdZtuBOzbO/x6/eAmxXJDufbYL1uUoIKdN0YZdsYO+cdU9QQZGTvkO2c5vAp+OM3g2NWSwhU/UH+Zl6tvvCCoWYaChVXw2kgvtnF1lKo3BEwlc1hqm84Hq8BeG0mcrU0pOcmJCLpjBUUmxW+LSw/uMJokRw6vtGFdEWTIYUhuLkczpONyufW4Gtt3Qne2dj1DM8Lv5xSRZmVl3kl6PvM80yNmm3kyzLBD0sBBPYuNjDgusXOkiqotqA8puZ5KERJhMli2vXUOTpKoCCQZrjLxmwyVXzRVCuqXuTUGQTZ9W4srWVFy88VPBnvIg9Nf2hlvS8XS7Cco+5JlZPAaAKqy8ksB7ap1VQ1HxmEHofkjgzvyubMRbVR6TnArfIENxpLzlkma9LOiE0uM6zsGCJ8mr2FG6+nr3uP6wkeaane0XuuHMRxt3ZvMYaBZ+cWzzK29mno7G/9pDY3R/p38D1BLAwQUAAIACACJpFpHZveQiJUDAAAnDgAAJgAAAHVuaXZlcnNhbC9odG1sX3B1Ymxpc2hpbmdfc2V0dGluZ3MueG1s3Vfdcho3FL7nKTTq5DKsnTqN4wE8GXsZMyFAYZ2fK0asDqxqrbSVtBBy1afpg/VJerSyMQSHrDNNpi03sEfnfOf/09I6/5hLsgRjhVZtetw8ogRUqrlQiza9TrpPTymxjinOpFbQpkpTct5ptIpyJoXNJuAcqlqCMMqeFa5NM+eKsyharVZNYQvjT7UsHeLbZqrzqDBgQTkwUSHZGr/cugBLO40GIa0geqN5KYEIjiEo4aNj8srlkkZBa8bSm4XRpeIXWmpDzGLWpj8dVZ87nYB0KXJQPjfbQaEXuzPGufDhMDkRn4BkIBYZxn18dELJSnCXtemzEw+D6tE+TAUecmAe5kJjMsrd4ufgGGeOhcfg0MAcDFYVbMeZEhB0R7al6eCj2wiCiK8Vy0Wa4AnxlWrTy2Q6jrvxOB5cxNPrcT+EWtsi6SX9uJbNpN+7jKeDYRJPplfJm/6jjZL4ffIIo/qRXX0YxeN+b/B6mgyH/aQ3ureqqrtVx1a025IWtk6XZrvwLivzmWJC4jR/Vn0LDvdBMrOARHcFjsmcSQuU/FbA4teSSeHWfnRwbW4Aile2gNSN/Vy0qe81vYcLgBgYDstm6J6/3Mzci9Od1KPg/T6tB6NsMedYmuF0urvh2pbcac212snMP5OZlnyTzxyLLDGVV0YwSYlwmFq6OXW+AK4rJJbf2x4358rt5ZZmzNidEm7K6Fcl7bzTpeRkrUsixQ0Qpwk2o8zxVwZke6fI3Oi8kkpmHbFScCBLASvg56EyAfBLjj6gi7xESyScQoILHn4vxScyg7k2iAtsidSEcmEDfvNRwAWz9h6U3cX4JExyb3AZv3/iE2R8yXDLHweOLYS8cN8Dn2HuSqMLKTVWcwsCK5Oy0kLVHy54pVYnzdq+M7asmu4bWYFiuwXGEzDxIMXREuqWIWsApkwRreSasBT32foRWgpdWpSEYQnQ9psCDKZEqCrUBV5D6MxwMHXQjo6f/Xzy/JcXpy/PmtFff/z59KDRLceNJPPeAsldHOTs2paf3Q9fsfsCD3/F6gAb79l2tcn9ePM9rw9fGbdMuE8trcgT0cOcVjHvj6G04XWCmcd1ZmI0jt/W0RtgCWpNbDypBTesozV8XUdrHOh6tEXVdczeMaOQbP8TqgO8FxbhEsKbQYpc4LB+t5X/Ietw+IoPy/IPrcO/twgHOeF/W4PwtHkV3nn3bUUP/o1poHz3z12n8TdQSwMEFAACAAgAiaRaRxu7F/l4AQAADwYAAB8AAAB1bml2ZXJzYWwvaHRtbF9za2luX3NldHRpbmdzLmpzjZTLasMwEEX3+QqjbksIgdDSXWgJFLIotLvShexMHBG9kGQ3bsi/13LzsORRE2ljXY7uzEjW7EdZO0hBsqds331367dw3WngNWcquA91ntCF14nlbAUfTABnEkiE1KetZ/lwITBjIjvTvHn3trbnRxRCa0QziGYRrUa0b0TbeW1Nue2LP2dx1Kvqr6LeMeeVc0qOCyUdSDeWygjaMeRu0Y1+gRGsajBX0DUtIDCdTObzx+cUeXEccoUSmspmqUo1zmmxLY2q5CoVf9NoMO2Fb1N2nFn36kDEgV9mrdNDmtQGrIVj3NnCTxTmNAfe853O/fwHDYyHBUV0zSxzJ3rorWkJg1OadCPEZOt1K+dg51LpaU4bMLdYKV3pGy5QG1X6Exmgs6mfKMoVXTFZXrX0yXrb1L9xKfR4ssETUtET2mDPT6Q6B/bu480uaEqnuDaKu8S2ckzEAisM1JhY453ExZ3Erz8zQp2jxUa0DaJN+OtaamH/PYwOv1BLAwQUAAIACACJpFp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iaRaR52+mlh3AAAAggAAABwAAAB1bml2ZXJzYWwvbG9jYWxfc2V0dGluZ3MueG1sHcw9CsMwDEDhPacQmtoh/dk6xMnWLSXQ9AAiVotBlostQnL7mm5v+HjdsEWBlXMJSR1eTxcE1iX5oB+Hr/ne3hCKkXqSpOxQE8LQN52kheTJZhUW+ArtnGeONYwfFKucMhdWI6tnOIw7TH90hBbG+n8H9njumx9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aRaRydW9jjBBwAA/h0AACkAAAB1bml2ZXJzYWwvc2tpbl9jdXN0b21pemF0aW9uX3NldHRpbmdzLnhtbK1Z227jOBJ9368gPBhg9iW+yLcM3F7oQidC27LHUpLuXSwM2mZiIZLokWh3Z+CH+Zr9sP2SKVJSLCm2I3UmQgetYp1TRdaFpDKInt1A30Wc+e4fhLsssCnnbvAUDf+B0GDFPBbOQhpRHtWPkgc3WLNvZvDIhAykESfBmoRrXYxGwwYayR/U76l9ow9vba3dQr02buE+MnBHh7FrxbhWdBgzWk19UC9QxLwhXdGAn2Yd1HOjbwFmENGQm8Gafh8qee3sUH4GNyFZu6AXDbtt8RxSqwejLR7UbnZ6HXxoqYqidJHeMZpG49DrXffUJsKNdqehHLR+S2kpqNnpNK+7h2av1VHgbXTdBZY2vu6idq/dbhmHFm4BGqmqZrT0Q0+5bjZVsIb71/phNNJ6jQZqNptK2zh0uspIayDQVoBDVfpiARVD0ZTuQdXUZl9BI32kjdoHbOCu3kH9Fu42Goe2pimNxnFxj7PLLtdRWno66XK+Q3gyBCdHRW7VTyTXYLULQ1B2qL/1CKdoSSJqEZ9+qsm8DLjMWvTL5AXNPPJCw3/WkkyVWZ3iUgfz0lgI4gAYh+cIB3U5nOpKL7NlkpUjd/2pttxxzoKrFQs48F0FLPSJVxv+FGdSMs8ySLanYRXcI1nRo7me/CkLS2xBdsNzCbRi/pYEL2P2xK6WZPX8FLJdsC7l5uZlS0PPDZ5Bu3Hd0/FFQ54bcZNTP+cf7ounPGwLQY2ocK+LxVMK6ZEl9VKLDflTAXc0+f6KFKB7N3K5hKpN8VyCbskTzQegr4rnMiYAK/mo9cTzPojT7xzUFdEMWhfVZdXkjcTN8yKKbXfbqvm0DdmTWOw87v1Av+I8Br0oeBIeNsRTCiQmKAyWilKybHL+RkExeS32koEPViC42eaSiCTlTFvo08lMtb4uxtOb6UIzb2pDPa5KJMryl1a3/73Z6ULnSnAlmeyJOh7nuZAk6zTKcVnOfDpeACEeLyz8xakNxe/K0OmdMzYtXBsm/6lMMJvj+9pQ/C4DvZvPseUs7LFp4IVpL6ypI9dljB1s1IZf2Q5tyJ4iztDepd8Q31AE7dkNKYo8dy0HRMt2gx0tYc+Yqw+mdbNwptOxvcCWkUpqQxyskRGSb5AO1Ynmqo3nwBHCFhn+GHwh4y8ZkOp5lUluzZvbMfxzhCO37tPGg3/8B7yZYQviR4MSwAm2bfUGL7TpF4gcZNy0Imj6GRLtc0XQV2xDZmC7BMxS780b1TGnlkiuObaduam/ZtaKBIgF3gsiqxXgEOwee5ftIpCIZKPrOMeiyoZs/NsdpLWpjk+kcMyJ3EAm85O7p+BFuC4VKSgrHRsiVr/dmf9ejFRzjI0FBM+YPiwcWfXCHoHyCBhHxPOYmAaYJus9CVZwiKMrsoMUewG1tbuWalsCkxfO/L5z/0CEJ6X1c1KVloG//Hz1Ye9MZwxt5YGEQbkSK7DlOsPbKftwugTXYT/f8vfmklmPq7/Lkb9hdjPVts9OrUyMPj6vggs/MCkb8h7PYWOEdqC5rBIITyBjoAf6xPUqAU1rBOaSSwQNkbjCVCKwpgmHxdAHaO4hFjlH7iFG1SgesGabjlh1uhQH0hJgGb04D07njrg2eBRucK/5s6SPDHqER8keIgtyN4oT6urH7FVNlLQTi36Zbe0JkQVuPcWXQXDMc31xMi9HezfB6WrG7Ti3JA9s561l7/PcZ9mSIVQ7P16ZbfYS+hgyX0o9EqXFFm8K//qgI/EU57Hd7MW3BK+N1bl+u9BVS8fitChK3SuPgzQXno0dezFWNcEA+e4TvtrAhvQozvDlueLTnoFHKvAly2tTEq42///zf+VpCv7EUpRIf63KA1Us+hh+5fuPxTiN/luCx1G1PFS+lAQmh+UUWv7sLLMhWUvVcVT9dgIJY8v8YLtwVerwkSWZqPPP0EbkUa42nJDwGdqQw5hXlUhOXyQIr+zD8Q6x454b0IrwD/d1MXnHnC1Uw5CXKygUz109x9vjGhGUfEdBHtyyKvDpt6oFjapASdcur84pt4q0J0Bdxu/Hqtyf3DleBccbK9yI2Y7nLsABD5k3E58O3n4rAwXxpWPp0SEPxZ0pfctqRBv2LYldopWVFDXFt7qZOFRmdI+yovacwhVrnVFNBEW9e+ZBg9TjyWTU8/IiStc1+WFt+Ei8KEG8yt44Duf9ZCjj+VFY1Lfod/5GPyMs6tti15jCBeOtT8WhLDT92qGRMCsvEznQoQEBYbrA6VteR3gwFl+9osxEEkFe02drOpS7n+P6NClmIcs6XD/j8SB43ccnArN8sZP7VGHgmLz1y9k74C736PnUlvOAAswutXw/lf+JzqkCiL/OFhcjliL+sqWfanDXIKuNL76m11DC8akmljP+Cn4Ot027mWhmGaT05jLUl91cNvNKJgPRw6uZYnGtXwYN6m/WaVC/FKFBQns+gMHOX9IQQw64NE3OvCyrvUk/c9zLk1mqkgT2zGiWgG+AO4DrRmorI8jllTzYvGZV/JZV8Hcedz26p2mryggyi3N5/oMIquNycqt8TB95Nr0TSeUqSHrdMRez2vmBszB5vTmJi0cqVh0ny0hO/0S7SjefjLET+1HaqEXCZ3s044XA10/YAt1z6z+oZ7dZ6FJv/pZVlAEU+M7+ifcvUEsDBBQAAgAIAAakWken2i2SGxUAAKFgAAAXAAAAdW5pdmVyc2FsL3VuaXZlcnNhbC5wbmft3GlYUmnfAHAnS8slW8wlt5pmyqx0rMddwMkcZ6ZSG9vU0NLSUhEdAlMEsiY1TZl6KzNBHS2XySVTwUTAxoXKhSlRFERSR0kR0RRQQHhx5n2f95maL+/3w3UB17kP3MvvPud//uf+cG4G+Pka6m3V09LSMvzu20M/aGmtttXS0r68VkdTgrpurtJ8fYb4wfegVnWP5aRmY3XU10e/1tKqxesrz63RbK+L/zYIoaW1vnXl/RkDXn5eS+us83eHvj5+JVTE838Zm4hhzHlt27Rp7WqDR7a5GS+8Dq6Gnt+evM/+ns6ZyYPVWXaXJVfXmO574NOerZ+wvXGD+Pu2uFUml0y//EWfUv4OWq9PsU01mSx+bPKdC+/IPGYhtwD9YyRW0JWXBD7AbLZu/ELWUyjwoM8/TJpoFnR54mN1woysPQeGKIlwhGyGJ4TgPT9kQPqvfqZjdvZvH+vDiyRp0UZ929LC8PX0M1Co1R/5N7cWr9c2+KpF6z8/uhwD9hVjoLqZCpk4a3O02Sc/GGpMjd4kkbwMgVORY/wUP58E64bsj9pL7fwqnrdzCmPjvHghNp47iIr8e49cfbTZsNEeoseqG95XPuqp2dltke9ksIMg9/bk8zvtzf++177rqiH2nIXnybbKOsXWv3euZb22CcPqp0/GPqozqn3Fh68gfNKSV1HAq0+bj9sGvvp96R3Hv4/7q5arXr98Wug15JWide/IlxGfmKce/LQwtTF1Ucsu7/sOrY9dV934h8IE7bnPju+/d+uTIa3W+4fClXGWn7cz/2TK1hr/Q2GbYZtuwKvj+z+uxWyD7T8UZlhkGBXdqTj/cS1fbQso/7Rwg8sGG68vA18B4AA4AA6AA+AAOAAOgAPgADgADoAD4AA4AA6AA+AAOAAOgAPgADgADoAD4AA4AA6AA+AAOAAOgAPgADgADoAD4AA4AA6AA+AAOAAOgAPgADgADoAD4AA4AA6AA+AAOAAOgAPgADgADoAD4AA4AA6AA+AAOAAOgAPgADgADoAD4P9f8JYPXnNtJfg42uJ0XT4cpFZO6DrQGpee4DFdhWtiAmJOxpyKOR2TFHhvxpIUEg2Li7ZYBHfawCvznP4N38NtiYf8QZBZxdhUq5RzuuCnFyHVcThoKVQ1xH73UlHb+RQyPxCRb0NXPttWu+3b6VWnY4Jikqd1eYihOJcGZ0Yomk2fduxIDnL43+6+k5pdmZljwMezOA01P5Crohp6EBayQuGNcTcynQzeXObQikMKclwTilzf/OZTNWltEffmQg+SYhUDm+FRyBUQRP+yalmR77GZ+15TkM8ORYvkzL6+vkrhw/llQpn6wcIbPHaB14CT9J2yCVaMoCrmYSFMTiRMAZKwAo2I8EkUL/KPDfwSl85E2jyxu5r7vL/3F3wzR2ZbEZgXIUpuSlGrYNmVGzWG8WgDVtYj8lKGAqL+Pb1JoYUsQIDDw9nTDTD8bLjimUcLrBJy6auGUgZ2G5gtQt1qqCB2yH+1orsJVRP5cJogZYvLFD8mqlHVLOkPYauJCExP3bRjVDQ1WrTnCOshXSUXstVhgie//07yIUrfvbhelVBhf0pQ0dm/xJHtNm3o5R/0XcbB84+aX6qrWrKmRFZwg8m/0HIuiAd8Q7tB308dn3jvFi+XK0hO9Wkrcy5yDHCwT5HdMI0T9SRx06fzjopjrBUKtjN4lmGyl7LZUqETOiWRna0BLRPYSBHMJpSGeh8dVa/y2BXAur050KNckrkUX/aU+hrzMgjKXogI1DeCYabep2ZukshI3ny/J2YnuL+qQo9VwOpMXDlLr709iktRi+m+x5UTLvS8W5aiZ9xb0wrQlHP9DhSq+wfy8yTwyaLGmztqJiy/RNohGv3t0bSz1ErTFd1BnSmEXk+SzfmZaZAAUSMgME9xm8jr9f3CUAw3wQ2P8UHT2KdUZ9VuvnQ4Nv1MPspWOVQU4NE4Rt5wpHtsbeYF/I4Y0iU0t23WPdqXpgKv920YG86JK/+d9fkhn/SR8fx0Pe2xku2c2/u5kcOR5/niY/wagjTy0sYSF/7DBtq/O1UZdDiX+pyxNgZWZa6JMs2p8thrwwgl98dkJhf2nEhlnvB8Jzi2VztlnT6hMRs0EOPvP1TqjWE2kDFTHxDaPtSDIFXKtTlJn18C+p7KrK6pJ92mpJQE1TceI0rOFT3Q2yric5B+RLqpFsn80gGRAjTR8zYfnl3ozUtHs3vzaxOXvInD+a2TnQUOpx2E7ZrT90xpqvuQ2hk307aY5Mtc+qWgjCCXsEJAyTGO8wsXEgmBYQ8QRPhEBwddUihsYg0xTuc/Tw2fqlvD8dxiP3U5IXww4iVHlBSdGp6/MTVcVVM4k9dYwagZtvSjDyqaJKThlYMlaWtjt42em4TwSLBQWsAg/CarCHvMCcGblzlcx+m5KJ17vorwruIMCJojNfW7pRYPc2pFCDs7P1ZUUNeSVntEF+4VOwjea/bNLyNRASy6Ec6jc/aAbVrMSfgrc1Xkfam5sQQumt/LWUrE6LTb74ihM4aC3voGKFvZNNKSzGV4QClwwNYmzWbDp5GuUcz5oyCsZCJe/kyg39+ZvBLQcqPeHfCHUNmI1Hx5EO6WuBeBvSVOes1eev2ePCbpjxpdsfDe28HHje/Jx6lUshq1spdMpy5xmVjp9pcS8diuJtF+5LC81x4i4btT7cPKsmso3Xy/GjpZ+GQXp5Xr4um/jFYoWLIzFHt0bKPPi3BRiugDm77/7KxT8zC0rGpJ9efYw9k18EqrET1jEfkKC1eG3TLpGElfEFYiqy/+DvY/v2iSn7m5AWq3rSGDda191nt/em6F0PybDD391s5b19vjl9HfBH8b9AGUZnPHLer+8aJFikPKuXk+Xd7nnahIjh0S0IYPUJnIuPzHOsMoDNWNQJteuiZ5FroyTRfMXaVwHkew1HL0TKlAuTPS9bHYUUauF50ma0bv5IKdWgdDo0I+C2/cfKamw5B+CjRYWeMetjwoOVHGHuculUXGlbEvieQqGZnOU0rKwJIZmVVBWQ9bBZZQ2ZWHoSRdtGgyRkCBpRajvNJr6v2rxCRvGTfEY2phpHBYUsVLs1er8Sca+kVP1twkgbes4ZyyMn+jwixuz9sXWj9vSIZmrUMG38iC0reXyEyKHsImZRdt7gQhmHkXTn0RFBPJHfsG5Kdi1uCWZ2BP1IXu14pXXSaeTEhcHHCnDQ8TDlvTpxS3bCiM7SeKTksRdDKGEAf68+GRr1sehu12l6yanW0fm9NnSSxLpCPR6h+bma5IqOTMIyiDtbFQ1D47Ap4cEtiA1IiaqBSPKef1atjiNcwyWtw+H0wPzprLmkVSJWIJ4RI7S6Wo9MlPHNeczBRvUV2LaL/ouwj05yEuTSYkWlpCkYq2J+DIjay5JxcUqzPlNLW8txCl3f7Q6VuQI5jVNeZ6ADsK8VwO4NclliXKnymeaiYIYRhLMTKKEFWX7JyqsmmtSU6xgtx+sPmiAHyfxbwrD3pLK/3tEPF+smUBZaZHAH69cmmOj9OZqtOdUDUXuPNJpoVcP3m1ablwqYNkGsiVkDCdUs9zyt++87C7zH0jo8SFwENEdfawmXNfmNHOhrEH0XPNBYhsWd2ekwayBnIVellB8+0gcSmj87b3QVrTdS3IvLlwgxpBGHahRNhwyWmPue0U2mUtN6doINGwv2XmhZiILc9bk3lBljuMSmiSeF7QDsRb7LPDX5+5s8tizOYK1WlAstgg1H3iNaLqqxu//M1K6iXRCU3+8OpEQjE2FC9T2x0xUFetyRxBZGSuE2X0mJiUSnekM3Wn2u/It1oTA3KrajKNFdMHJAYiBFG0dJRHQy3BNKeQhNzJElXb9q7qdm2rl1jZfPGUOd3aeTd7WH6EQDMYp3mT2vPsHCPiK7zetDgTEPzRhAzD54y0kPpaGS9urHOdceeMA2O4upovdS1NrWBko44fWm4ZkpCyTR5zI75Z9hqSPveicp/uDGDJ4P4paWpiU48m4iXi/kpo3lF11s+FeJRK1ZxjhpIDaDtNyCKbNnH1u6heb3LszDoyTLz9Jltp6YozMHVSodexGFZ/rYg7w7GBtGFFs24nBwfGwHXTqZF8Kx5irbEI5Fr1K0zfWCJuhSAZA4lQzrh0ID7LWcpZ4oz/yRsBP8WGoy17W6pLPk/Go/ctkhi3oDXfL8Rd93qRxMzoNT+n6dePOutrC9/knL1Y6DLwmze1xdHAuMGoXzrYIbjkcOiIFdRtaDfcF1pPJpKsFqEOzdNN2SC0otJff59TSNXXCuWtipJlBjnR0jz4bsW8If6lWQ+ycodmwhf6d6FW++wJbGVeuZj1dr25H7295AVsQ1pfdSRP8iJG0WIRGok3JF+MqCH6F70EvbfhpgnJMLL5wBbbZPHhWJvXrNHLHnfOFe4wXa2nOXv/zC4J1ane01Gx6M5IxVUGSRuk/HmGk1CzwyMdfqpcWIGzoRd5eroX38iWw9FoBgs8NcTtq3OTJacJYlKLeTNNRM0h+J56BZwSwyDt+MJ+f0B9dliWppL6kbIX5Oi+q+uZ7NBsC9zD96QdB6RLP3dJf0Irt+81zPKao8jSDekdiY9gZSIEY0j2/g7ec65twgGsHOk2Ckue/AUShpt53m3TLMZk/eYn/owxWaZofUsKosP6Lb9+Y88tWL3WWEjW7e3/+c/DwNhQ+a7d9JTNUTD4Wngz0wWb5cvVtbR5M4jO8gVBzLFXzqM3YpT59venKQukV3eEW2m2Q+EHuUbWYn4Pz8WKBiJTA8969tau8hl8X+U/vTYz+KeRzX0nkzm6SIMEp3jRKXZDOzx90cC03tR2yjajghxh4PKehX6Ylr4Lr93e+EMfvwych13XAXIeKs6mnr//Zc3JguCi8rVz+MLFtn4IBDd+7yhRMCAUyUGpjYY6pdb6nAgByXs1I/eSb/Hj4VFH5ddhavrOu0NpsCnnK7Hhfz6Wtz4VkqxWGG2yRWFUL1iqYHSOo2qfNQLse04pfMue3iPpRxQKrdPuj2zcEAifG0Aui4h6MFyD1bn9w4mgk0W2FlTJTZ3M4OZfj7eGaZOrRg2M9ON8YFNsGquYfQ0PYT26xjj+7cXtj4jDdpxFd72DFOXsvZYKobEtWDqT/vuX+KIrkrwoVMfNc43l8zMJUQl5iVhGA5JCcHogT3VR7rOmkpMMILYIJaU5nc074CTTVSwKOlyL9IxzI8hRryf3rty0pDvNVgkKw7bsTvYFxyr2WcP4EZpLjKa7Zr5ZqD8OQWmy58FUwXbQYWon3CMc6To/69a36OIXp4mIUmLMPk7U6XrMHAkOUtIYa40vFJOdQ/zC0hCFa1B5fFGLWF4n6MinvkHzcTOTZXITfLKwo3rHrlI/Ra8DLmn+SWLO0zkkds9sh4e4VaEUQMTMHKfFP3ZB3BRz57hjTBLjxsiT9dzPfZa3wRybVBTh9bJkPA5hUziVItEmYfgwyCwZGgZfX+bwf/mtm07BlYU33fgw7HMKs04UFS86L9ZbI8lUs7LebtnK0Y3qR8LRjkmWttECKjFxymf2SyYouSf3zCkPMSuZtVHVatpBpm7j9wQy30ypGQ6bGoTmtKrHVWLO6d4JB/2VAa7y2bVp+rogIHcQMdY9/D794fxxbR/MRJvrQSXDH/ssSZFLb1YFqiHgZQd+0tkmnFq1JCLmLyavWZ2JLQpSND4TJZRgMwzxPz3x3svdFc3GcdFWFn3DCnc0wh6jjPZtWWecO9/WGPXyrwliuMy+/S//GSvb+6pKyON5WSzxbaWLU+cef5ATGuKkMsHnB99FKMArGTKELDHr8RCQ1N0MiCrg6iIZjp0HUeYk8NZv5+b9cckIJPJCovrIKa+il2sym3D9TwxF1ELu2hNtZriXfayIY2IwNhAfpkmEsMpd5P6BrQc0zQtg77KYYHTC7eIo6Uq++lr2vAkRdZRQ3mlP2Ux4bUiHIfby1h9m4nqETgJSDj5ngNT6LzD/lCbLOsADuZC8bhsaSx784GvHOne9lZxyt0uOVvRBEdboZNmcGzshY37h78nnpXcUh+b4Y7eLBcoNzGM94+5TZFTllRhffYvOGVfBM1eBc5SRlNPLhIHuW3+9PeBM6NMNth9SRwPwe6gMsjdGkzp9UmEewzpEkmRMLWSXoZKZSxXd6K6kArRyrsHX3/Xa6AOLi6+QKzdnmFd7y1DDbmSM0gQv77o5x15E2Da3jzWXpHklKL1qJ1qrJ8A5LNl7HsP/Qs4wwY/etWuURBH1aIJ0M9sLo/NiSLBKgKUNSyEyrkuiium5fFnmBoVXYXHyZ7r3nmu7h6ldEveCvj87oUP8KaGHG9EjKpD/3KWWDzKHedo16kLNhhgjRguoudgXvfrGDCNjifVvERBUV1LhaEWXo6D2ZdJ9UNnT0P4sTfBppOrEjQpktYVlXc9VBSMayhlB3nxKNdnvem8ub3fc6L1KBN/rsKBwXm/0mqG7ua3mfr4bmr8SxEfDDsijwuRvJ15c1zVtzsLRXJZFZL40xNOdHilBFCqGpjIx097/Eqqg/BLZIsoOsTBxWSO6+X9EyfwWcgFO9d4BtZcnc/9jSXjANDlH6JmuLChDQRuy0TFPZzV3CLcO7z7n8nzE6AxhZypBiAp55rxyvRi8XdxDmc0ZVepDAthyTfIP6pP8KttkPfbKByq4I9td8NqyrInYhfSYgZNKRC81jXW31Iadb3yFIVWInaLCxs/IWicqRUOm+SZNoVKveO7t7sEN6Z7M285TaFQpM4EiqnPGfXhhNHPL+K+QHjVCbFtqX/cfqzfSrwIc9hOEb4YoUsXEzBPCGHaAsMxrWj4cGhv8VN2wN4C1xUZ4r9JNPyG/p25hS9saC+SHF/MEEvdhw1JrIrhoPN2BulAQcIz+oXxY7xnKCopdikhzqov89xLQ+FbXsuWf3RT5h2Un7JelDs3isBmrCyMHB2t5JQ+CI2QOHy2w5ensZXXd2GS7Wu/jNaycKK+iDbb/vPokv9wsPw+r2vfR+lOSWSNC0JNkoHdX1Pbx2lTVv+J5O2d4lMQ9cII3wtK8VevTP8dtNrL23GBr7Prpepq5Zmd+Iq26ujrcuzxIcKwudhf35t979s5M59fvWGxkUXkNOxR99FFA5yedf9dhcDzrYphYJ1Oezg7DYVaew29h8YfZeDvSLvnjZTkCKfWvh/CrdRdvJl7sL9pdoKV5fefjd6j64Nlr/w1QSwMEFAACAAgABqRaR5F1CYhMAAAAawAAABsAAAB1bml2ZXJzYWwvdW5pdmVyc2FsLnBuZy54bWyzsa/IzVEoSy0qzszPs1Uy1DNQsrfj5bIpKEoty0wtV6gAigEFIUBJodJWycQIwS3PTCnJAKowMDFACGakZqZnlNgqmVsgBPWBZgIAUEsBAgAAFAACAAgAiaRaR4ZOXH3dAwAAaQ4AAB0AAAAAAAAAAQAAAAAAAAAAAHVuaXZlcnNhbC9jb21tb25fbWVzc2FnZXMubG5nUEsBAgAAFAACAAgAiaRaR7mDA6XCAwAAFg8AACcAAAAAAAAAAQAAAAAAGAQAAHVuaXZlcnNhbC9mbGFzaF9wdWJsaXNoaW5nX3NldHRpbmdzLnhtbFBLAQIAABQAAgAIAImkWkdFtAolngIAAFUKAAAhAAAAAAAAAAEAAAAAAB8IAAB1bml2ZXJzYWwvZmxhc2hfc2tpbl9zZXR0aW5ncy54bWxQSwECAAAUAAIACACJpFpHZveQiJUDAAAnDgAAJgAAAAAAAAABAAAAAAD8CgAAdW5pdmVyc2FsL2h0bWxfcHVibGlzaGluZ19zZXR0aW5ncy54bWxQSwECAAAUAAIACACJpFpHG7sX+XgBAAAPBgAAHwAAAAAAAAABAAAAAADVDgAAdW5pdmVyc2FsL2h0bWxfc2tpbl9zZXR0aW5ncy5qc1BLAQIAABQAAgAIAImkWkca2uo7qgAAAB8BAAAaAAAAAAAAAAEAAAAAAIoQAAB1bml2ZXJzYWwvaTE4bl9wcmVzZXRzLnhtbFBLAQIAABQAAgAIAImkWkedvppYdwAAAIIAAAAcAAAAAAAAAAEAAAAAAGwRAAB1bml2ZXJzYWwvbG9jYWxfc2V0dGluZ3MueG1sUEsBAgAAFAACAAgAA3TLRM6CCTfsAgAAiAgAABQAAAAAAAAAAQAAAAAAHRIAAHVuaXZlcnNhbC9wbGF5ZXIueG1sUEsBAgAAFAACAAgAiaRaRydW9jjBBwAA/h0AACkAAAAAAAAAAQAAAAAAOxUAAHVuaXZlcnNhbC9za2luX2N1c3RvbWl6YXRpb25fc2V0dGluZ3MueG1sUEsBAgAAFAACAAgABqRaR6faLZIbFQAAoWAAABcAAAAAAAAAAAAAAAAAQx0AAHVuaXZlcnNhbC91bml2ZXJzYWwucG5nUEsBAgAAFAACAAgABqRaR5F1CYhMAAAAawAAABsAAAAAAAAAAQAAAAAAkzIAAHVuaXZlcnNhbC91bml2ZXJzYWwucG5nLnhtbFBLBQYAAAAACwALAEkDAAAYMwAAAAA="/>
  <p:tag name="ISPRING_ULTRA_SCORM_COURSE_ID" val="07399574-8B1B-4799-B502-65977FF16EBB"/>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PPT_018"/>
  <p:tag name="ISPRING_RESOURCE_PATHS_HASH_2" val="ace55ef0181e8b611e283b8c699984ea3dc169"/>
  <p:tag name="ISPRING_RESOURCE_PATHS_HASH_PRESENTER" val="b1f23213e31f8ee641f92ce88b1b6b7c972e7ab9"/>
</p:tagLst>
</file>

<file path=ppt/tags/tag2.xml><?xml version="1.0" encoding="utf-8"?>
<p:tagLst xmlns:a="http://schemas.openxmlformats.org/drawingml/2006/main" xmlns:r="http://schemas.openxmlformats.org/officeDocument/2006/relationships" xmlns:p="http://schemas.openxmlformats.org/presentationml/2006/main">
  <p:tag name="TIMING" val="|1.9|1.3|1.4|0.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82">
      <a:dk1>
        <a:srgbClr val="000000"/>
      </a:dk1>
      <a:lt1>
        <a:srgbClr val="FFFFFF"/>
      </a:lt1>
      <a:dk2>
        <a:srgbClr val="000000"/>
      </a:dk2>
      <a:lt2>
        <a:srgbClr val="FFFDFD"/>
      </a:lt2>
      <a:accent1>
        <a:srgbClr val="8FC767"/>
      </a:accent1>
      <a:accent2>
        <a:srgbClr val="4FA5E3"/>
      </a:accent2>
      <a:accent3>
        <a:srgbClr val="5D6B7C"/>
      </a:accent3>
      <a:accent4>
        <a:srgbClr val="FCA54A"/>
      </a:accent4>
      <a:accent5>
        <a:srgbClr val="EA4357"/>
      </a:accent5>
      <a:accent6>
        <a:srgbClr val="515151"/>
      </a:accent6>
      <a:hlink>
        <a:srgbClr val="0563C1"/>
      </a:hlink>
      <a:folHlink>
        <a:srgbClr val="954F72"/>
      </a:folHlink>
    </a:clrScheme>
    <a:fontScheme name="Century Gothic">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rotWithShape="1">
          <a:blip xmlns:r="http://schemas.openxmlformats.org/officeDocument/2006/relationships" r:embed="rId1"/>
          <a:srcRect/>
          <a:stretch>
            <a:fillRect l="-1483" t="-62873" r="-1401" b="-52695"/>
          </a:stretch>
        </a:blipFill>
        <a:ln>
          <a:no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TotalTime>
  <Words>1969</Words>
  <Application>Microsoft Office PowerPoint</Application>
  <PresentationFormat>自定义</PresentationFormat>
  <Paragraphs>200</Paragraphs>
  <Slides>32</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方正舒体</vt:lpstr>
      <vt:lpstr>黑体</vt:lpstr>
      <vt:lpstr>华文行楷</vt:lpstr>
      <vt:lpstr>宋体</vt:lpstr>
      <vt:lpstr>微软雅黑</vt:lpstr>
      <vt:lpstr>Arial</vt:lpstr>
      <vt:lpstr>Arial Black</vt:lpstr>
      <vt:lpstr>Calibri</vt:lpstr>
      <vt:lpstr>Cambria Math</vt:lpstr>
      <vt:lpstr>Century Gothic</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wen</dc:title>
  <dc:creator>wen</dc:creator>
  <cp:lastModifiedBy>lenovo</cp:lastModifiedBy>
  <cp:revision>275</cp:revision>
  <dcterms:created xsi:type="dcterms:W3CDTF">2015-08-05T10:00:00Z</dcterms:created>
  <dcterms:modified xsi:type="dcterms:W3CDTF">2021-11-10T10:41:03Z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8A4E6BA2F1C1477689A5143BD8BE5D4D</vt:lpwstr>
  </property>
  <property fmtid="{D5CDD505-2E9C-101B-9397-08002B2CF9AE}" pid="3" name="KSOProductBuildVer">
    <vt:lpwstr>2052-11.1.0.11045</vt:lpwstr>
  </property>
</Properties>
</file>